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Bebas Neue"/>
      <p:regular r:id="rId56"/>
    </p:embeddedFont>
    <p:embeddedFont>
      <p:font typeface="Libre Baskerville"/>
      <p:regular r:id="rId57"/>
      <p:bold r:id="rId58"/>
      <p:italic r:id="rId59"/>
      <p:boldItalic r:id="rId60"/>
    </p:embeddedFont>
    <p:embeddedFont>
      <p:font typeface="Leckerli One"/>
      <p:regular r:id="rId61"/>
    </p:embeddedFont>
    <p:embeddedFont>
      <p:font typeface="Merriweather"/>
      <p:regular r:id="rId62"/>
      <p:bold r:id="rId63"/>
      <p:italic r:id="rId64"/>
      <p:boldItalic r:id="rId65"/>
    </p:embeddedFont>
    <p:embeddedFont>
      <p:font typeface="DM Sans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erriweather-regular.fntdata"/><Relationship Id="rId61" Type="http://schemas.openxmlformats.org/officeDocument/2006/relationships/font" Target="fonts/LeckerliOne-regular.fntdata"/><Relationship Id="rId20" Type="http://schemas.openxmlformats.org/officeDocument/2006/relationships/slide" Target="slides/slide15.xml"/><Relationship Id="rId64" Type="http://schemas.openxmlformats.org/officeDocument/2006/relationships/font" Target="fonts/Merriweather-italic.fntdata"/><Relationship Id="rId63" Type="http://schemas.openxmlformats.org/officeDocument/2006/relationships/font" Target="fonts/Merriweather-bold.fntdata"/><Relationship Id="rId22" Type="http://schemas.openxmlformats.org/officeDocument/2006/relationships/slide" Target="slides/slide17.xml"/><Relationship Id="rId66" Type="http://schemas.openxmlformats.org/officeDocument/2006/relationships/font" Target="fonts/DMSans-regular.fntdata"/><Relationship Id="rId21" Type="http://schemas.openxmlformats.org/officeDocument/2006/relationships/slide" Target="slides/slide16.xml"/><Relationship Id="rId65" Type="http://schemas.openxmlformats.org/officeDocument/2006/relationships/font" Target="fonts/Merriweather-boldItalic.fntdata"/><Relationship Id="rId24" Type="http://schemas.openxmlformats.org/officeDocument/2006/relationships/slide" Target="slides/slide19.xml"/><Relationship Id="rId68" Type="http://schemas.openxmlformats.org/officeDocument/2006/relationships/font" Target="fonts/DMSans-italic.fntdata"/><Relationship Id="rId23" Type="http://schemas.openxmlformats.org/officeDocument/2006/relationships/slide" Target="slides/slide18.xml"/><Relationship Id="rId67" Type="http://schemas.openxmlformats.org/officeDocument/2006/relationships/font" Target="fonts/DMSans-bold.fntdata"/><Relationship Id="rId60" Type="http://schemas.openxmlformats.org/officeDocument/2006/relationships/font" Target="fonts/LibreBaskerville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DM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LibreBaskerville-regular.fntdata"/><Relationship Id="rId12" Type="http://schemas.openxmlformats.org/officeDocument/2006/relationships/slide" Target="slides/slide7.xml"/><Relationship Id="rId56" Type="http://schemas.openxmlformats.org/officeDocument/2006/relationships/font" Target="fonts/BebasNeue-regular.fntdata"/><Relationship Id="rId15" Type="http://schemas.openxmlformats.org/officeDocument/2006/relationships/slide" Target="slides/slide10.xml"/><Relationship Id="rId59" Type="http://schemas.openxmlformats.org/officeDocument/2006/relationships/font" Target="fonts/LibreBaskerville-italic.fntdata"/><Relationship Id="rId14" Type="http://schemas.openxmlformats.org/officeDocument/2006/relationships/slide" Target="slides/slide9.xml"/><Relationship Id="rId58" Type="http://schemas.openxmlformats.org/officeDocument/2006/relationships/font" Target="fonts/LibreBaskerville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97b52814e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97b52814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97b883bee7_7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97b883bee7_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Sabrina Gao,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97b883bee7_4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97b883bee7_4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Sabrina Gao,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97b883bee7_4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97b883bee7_4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Sabrina Gao, Amy Shrestha &amp;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97b883bee7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97b883bee7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97b883bee7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97b883bee7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97b52814ec_0_2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97b52814ec_0_2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97b52814ec_0_2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97b52814ec_0_2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97b52814ec_0_2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97b52814ec_0_2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97b52814ec_0_2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97b52814ec_0_2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97b883bee7_4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97b883bee7_4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6dee06e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96dee06e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97b883bee7_4_1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97b883bee7_4_1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97b883bee7_4_1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97b883bee7_4_1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97b52814e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97b52814e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Histogram, dot plot, scatterplot, etc.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971963f1ae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971963f1ae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NY-6.SP.1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97b883be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97b883be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NY-6.SP.1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97b883be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97b883be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NY-6.SP.1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97b883bee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97b883bee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NY-6.SP.2, NY-6.SP.4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97b883bee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97b883bee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NY-6.SP.2, NY-6.SP.4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97b883bee7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97b883bee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NY-6.SP.2, NY-6.SP.4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97b52814ec_0_2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97b52814ec_0_2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97b52814e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97b52814e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→ hyperbole, metaphor, simile, personification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97b883bee7_7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97b883bee7_7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97b883bee7_7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97b883bee7_7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97b883bee7_7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97b883bee7_7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97b883bee7_4_1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97b883bee7_4_1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97b883bee7_4_1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97b883bee7_4_1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97b883bee7_4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97b883bee7_4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97b883bee7_4_1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97b883bee7_4_1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97b52814ec_0_2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97b52814ec_0_2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 &amp; Amy S.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97b52814ec_0_2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97b52814ec_0_2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 &amp; Amy S.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397b52814ec_0_2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397b52814ec_0_2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 &amp; Amy S.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97b883bee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97b883bee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97b52814ec_0_2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397b52814ec_0_2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 &amp; Amy S.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97b883bee7_4_1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97b883bee7_4_1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 &amp; Amy S.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97b883bee7_4_1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397b883bee7_4_1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97b883bee7_4_1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97b883bee7_4_1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397b883bee7_4_1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397b883bee7_4_1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97b883bee7_4_1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97b883bee7_4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397b883bee7_4_1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397b883bee7_4_1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97b883bee7_4_1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97b883bee7_4_1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397b883bee7_4_1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397b883bee7_4_1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97b883bee7_4_1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397b883bee7_4_1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97b883bee7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97b883bee7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397b52814e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397b52814e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97b883bee7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97b883bee7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97b883bee7_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97b883bee7_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97b883bee7_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97b883bee7_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Sabrina Gao &amp; Benjamin Xie. Logo designed by Madeleine Villamil.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97b883bee7_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97b883bee7_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 &amp; Benjamin Xie. Logo designed by Madeleine Villamil.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SECTION_TITLE_AND_DESCRIPTION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 flipH="1">
            <a:off x="226985" y="206940"/>
            <a:ext cx="8690031" cy="4729620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2" type="title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HEADER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 flipH="1">
            <a:off x="226985" y="206940"/>
            <a:ext cx="8690031" cy="4729620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SECTION_HEADER_1_1_1_1_2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7" name="Google Shape;67;p15"/>
          <p:cNvSpPr/>
          <p:nvPr/>
        </p:nvSpPr>
        <p:spPr>
          <a:xfrm flipH="1">
            <a:off x="226985" y="206940"/>
            <a:ext cx="8690031" cy="4729620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 flipH="1">
            <a:off x="6125100" y="1374075"/>
            <a:ext cx="22989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subTitle"/>
          </p:nvPr>
        </p:nvSpPr>
        <p:spPr>
          <a:xfrm flipH="1">
            <a:off x="720025" y="2847050"/>
            <a:ext cx="22989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3" type="subTitle"/>
          </p:nvPr>
        </p:nvSpPr>
        <p:spPr>
          <a:xfrm flipH="1">
            <a:off x="4572000" y="1876339"/>
            <a:ext cx="3852000" cy="8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4" type="subTitle"/>
          </p:nvPr>
        </p:nvSpPr>
        <p:spPr>
          <a:xfrm flipH="1">
            <a:off x="720025" y="3349800"/>
            <a:ext cx="3852000" cy="8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4" name="Google Shape;74;p16"/>
            <p:cNvSpPr/>
            <p:nvPr/>
          </p:nvSpPr>
          <p:spPr>
            <a:xfrm>
              <a:off x="265057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583651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902179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220641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539169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857762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2176224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2494752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2813346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3131874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450336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768929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4087457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405920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4724447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043041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361634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680031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998624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6317152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635615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6954208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7272736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0" y="70857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0" y="374885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0" y="678783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982811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0" y="1286708"/>
              <a:ext cx="7440875" cy="7545"/>
            </a:xfrm>
            <a:custGeom>
              <a:rect b="b" l="l" r="r" t="t"/>
              <a:pathLst>
                <a:path extrusionOk="0" h="115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0" y="1590737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0" y="1894700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0" y="2198597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0" y="2502625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0" y="2806523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65057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83651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902179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220641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539169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857762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176224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494752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813346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131874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450336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768929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4087457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4405920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724447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5043041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361634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680031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998624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317152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635615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54208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272736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0" y="2502494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0" y="2806523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0" y="3110420"/>
              <a:ext cx="7440875" cy="7545"/>
            </a:xfrm>
            <a:custGeom>
              <a:rect b="b" l="l" r="r" t="t"/>
              <a:pathLst>
                <a:path extrusionOk="0" h="115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0" y="3414448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0" y="3718411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0" y="4022440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37" name="Google Shape;137;p16"/>
            <p:cNvSpPr/>
            <p:nvPr/>
          </p:nvSpPr>
          <p:spPr>
            <a:xfrm>
              <a:off x="930568" y="2514572"/>
              <a:ext cx="105996" cy="1189768"/>
            </a:xfrm>
            <a:custGeom>
              <a:rect b="b" l="l" r="r" t="t"/>
              <a:pathLst>
                <a:path extrusionOk="0" h="20586" w="1834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036508" y="2514572"/>
              <a:ext cx="2147431" cy="1189768"/>
            </a:xfrm>
            <a:custGeom>
              <a:rect b="b" l="l" r="r" t="t"/>
              <a:pathLst>
                <a:path extrusionOk="0" h="20586" w="37156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916986" y="2500875"/>
              <a:ext cx="93570" cy="139459"/>
            </a:xfrm>
            <a:custGeom>
              <a:rect b="b" l="l" r="r" t="t"/>
              <a:pathLst>
                <a:path extrusionOk="0" h="2413" w="1619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916986" y="3578650"/>
              <a:ext cx="133160" cy="139344"/>
            </a:xfrm>
            <a:custGeom>
              <a:rect b="b" l="l" r="r" t="t"/>
              <a:pathLst>
                <a:path extrusionOk="0" h="2411" w="2304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917819" y="3493113"/>
              <a:ext cx="279786" cy="224880"/>
            </a:xfrm>
            <a:custGeom>
              <a:rect b="b" l="l" r="r" t="t"/>
              <a:pathLst>
                <a:path extrusionOk="0" h="3891" w="4841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6"/>
          <p:cNvSpPr txBox="1"/>
          <p:nvPr>
            <p:ph type="title"/>
          </p:nvPr>
        </p:nvSpPr>
        <p:spPr>
          <a:xfrm>
            <a:off x="1291500" y="2400500"/>
            <a:ext cx="43200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16"/>
          <p:cNvSpPr txBox="1"/>
          <p:nvPr>
            <p:ph hasCustomPrompt="1" idx="2" type="title"/>
          </p:nvPr>
        </p:nvSpPr>
        <p:spPr>
          <a:xfrm>
            <a:off x="1291500" y="124152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6"/>
          <p:cNvSpPr txBox="1"/>
          <p:nvPr>
            <p:ph idx="1" type="subTitle"/>
          </p:nvPr>
        </p:nvSpPr>
        <p:spPr>
          <a:xfrm>
            <a:off x="1291500" y="3360725"/>
            <a:ext cx="43200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/>
          <p:nvPr/>
        </p:nvSpPr>
        <p:spPr>
          <a:xfrm>
            <a:off x="1190841" y="4876886"/>
            <a:ext cx="207420" cy="186779"/>
          </a:xfrm>
          <a:custGeom>
            <a:rect b="b" l="l" r="r" t="t"/>
            <a:pathLst>
              <a:path extrusionOk="0" h="3502" w="3889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212841" y="4445786"/>
            <a:ext cx="207420" cy="186779"/>
          </a:xfrm>
          <a:custGeom>
            <a:rect b="b" l="l" r="r" t="t"/>
            <a:pathLst>
              <a:path extrusionOk="0" h="3502" w="3889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7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49" name="Google Shape;149;p1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50" name="Google Shape;15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51" name="Google Shape;15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2" name="Google Shape;15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4" name="Google Shape;15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" name="Google Shape;15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7" name="Google Shape;15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8" name="Google Shape;15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9" name="Google Shape;15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0" name="Google Shape;16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1" name="Google Shape;16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2" name="Google Shape;16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3" name="Google Shape;16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4" name="Google Shape;16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" name="Google Shape;16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6" name="Google Shape;16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" name="Google Shape;16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69" name="Google Shape;169;p1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70" name="Google Shape;17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71" name="Google Shape;17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2" name="Google Shape;17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" name="Google Shape;17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5" name="Google Shape;17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7" name="Google Shape;17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8" name="Google Shape;17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81" name="Google Shape;18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3" name="Google Shape;18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4" name="Google Shape;18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" name="Google Shape;18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89" name="Google Shape;189;p1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90" name="Google Shape;19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1" name="Google Shape;19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2" name="Google Shape;19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3" name="Google Shape;19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5" name="Google Shape;19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" name="Google Shape;19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8" name="Google Shape;19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9" name="Google Shape;19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0" name="Google Shape;20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" name="Google Shape;20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3" name="Google Shape;20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4" name="Google Shape;20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6" name="Google Shape;20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" name="Google Shape;20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09" name="Google Shape;209;p1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10" name="Google Shape;21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11" name="Google Shape;21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2" name="Google Shape;21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" name="Google Shape;21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5" name="Google Shape;21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6" name="Google Shape;21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" name="Google Shape;21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9" name="Google Shape;21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0" name="Google Shape;22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21" name="Google Shape;22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2" name="Google Shape;22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4" name="Google Shape;22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5" name="Google Shape;22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7" name="Google Shape;22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8" name="Google Shape;22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229" name="Google Shape;229;p17"/>
          <p:cNvSpPr txBox="1"/>
          <p:nvPr>
            <p:ph idx="1" type="subTitle"/>
          </p:nvPr>
        </p:nvSpPr>
        <p:spPr>
          <a:xfrm>
            <a:off x="2250750" y="1815039"/>
            <a:ext cx="4642500" cy="10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7"/>
          <p:cNvSpPr txBox="1"/>
          <p:nvPr>
            <p:ph idx="2" type="subTitle"/>
          </p:nvPr>
        </p:nvSpPr>
        <p:spPr>
          <a:xfrm>
            <a:off x="3184650" y="2855392"/>
            <a:ext cx="27747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grpSp>
        <p:nvGrpSpPr>
          <p:cNvPr id="231" name="Google Shape;231;p17"/>
          <p:cNvGrpSpPr/>
          <p:nvPr/>
        </p:nvGrpSpPr>
        <p:grpSpPr>
          <a:xfrm>
            <a:off x="545821" y="331138"/>
            <a:ext cx="1150968" cy="602929"/>
            <a:chOff x="7055900" y="279450"/>
            <a:chExt cx="1820576" cy="953700"/>
          </a:xfrm>
        </p:grpSpPr>
        <p:sp>
          <p:nvSpPr>
            <p:cNvPr id="232" name="Google Shape;232;p1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7"/>
          <p:cNvSpPr/>
          <p:nvPr/>
        </p:nvSpPr>
        <p:spPr>
          <a:xfrm>
            <a:off x="7275514" y="166388"/>
            <a:ext cx="337500" cy="3291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8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240" name="Google Shape;240;p18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41" name="Google Shape;241;p18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18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p18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p18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18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46" name="Google Shape;246;p18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47" name="Google Shape;247;p18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18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18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51" name="Google Shape;251;p18"/>
          <p:cNvGrpSpPr/>
          <p:nvPr/>
        </p:nvGrpSpPr>
        <p:grpSpPr>
          <a:xfrm flipH="1" rot="-5400000">
            <a:off x="7774437" y="2192363"/>
            <a:ext cx="1764041" cy="758764"/>
            <a:chOff x="6659230" y="279450"/>
            <a:chExt cx="2217246" cy="953700"/>
          </a:xfrm>
        </p:grpSpPr>
        <p:sp>
          <p:nvSpPr>
            <p:cNvPr id="252" name="Google Shape;252;p18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8"/>
          <p:cNvSpPr/>
          <p:nvPr/>
        </p:nvSpPr>
        <p:spPr>
          <a:xfrm flipH="1">
            <a:off x="259229" y="1477639"/>
            <a:ext cx="429900" cy="418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 flipH="1">
            <a:off x="6813956" y="176164"/>
            <a:ext cx="246900" cy="2403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_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9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261" name="Google Shape;261;p19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62" name="Google Shape;26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63" name="Google Shape;26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4" name="Google Shape;26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6" name="Google Shape;26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7" name="Google Shape;26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9" name="Google Shape;26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0" name="Google Shape;27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1" name="Google Shape;27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2" name="Google Shape;27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73" name="Google Shape;27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4" name="Google Shape;27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6" name="Google Shape;27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7" name="Google Shape;27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9" name="Google Shape;27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0" name="Google Shape;28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81" name="Google Shape;281;p19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82" name="Google Shape;28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83" name="Google Shape;28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5" name="Google Shape;28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6" name="Google Shape;28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8" name="Google Shape;28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9" name="Google Shape;28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1" name="Google Shape;29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2" name="Google Shape;29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93" name="Google Shape;29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4" name="Google Shape;29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5" name="Google Shape;29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7" name="Google Shape;29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8" name="Google Shape;29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0" name="Google Shape;30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01" name="Google Shape;301;p19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03" name="Google Shape;30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" name="Google Shape;30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" name="Google Shape;30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9" name="Google Shape;30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0" name="Google Shape;31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1" name="Google Shape;31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2" name="Google Shape;31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13" name="Google Shape;31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4" name="Google Shape;31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5" name="Google Shape;31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6" name="Google Shape;31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7" name="Google Shape;31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9" name="Google Shape;31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0" name="Google Shape;32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21" name="Google Shape;321;p19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322" name="Google Shape;32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23" name="Google Shape;32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4" name="Google Shape;32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5" name="Google Shape;32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6" name="Google Shape;32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8" name="Google Shape;32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9" name="Google Shape;32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0" name="Google Shape;33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1" name="Google Shape;33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2" name="Google Shape;33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33" name="Google Shape;33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4" name="Google Shape;33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5" name="Google Shape;33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6" name="Google Shape;33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7" name="Google Shape;33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8" name="Google Shape;33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9" name="Google Shape;33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0" name="Google Shape;34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341" name="Google Shape;341;p19"/>
          <p:cNvGrpSpPr/>
          <p:nvPr/>
        </p:nvGrpSpPr>
        <p:grpSpPr>
          <a:xfrm flipH="1">
            <a:off x="146540" y="131297"/>
            <a:ext cx="734748" cy="952069"/>
            <a:chOff x="7465916" y="720492"/>
            <a:chExt cx="1139144" cy="1477450"/>
          </a:xfrm>
        </p:grpSpPr>
        <p:sp>
          <p:nvSpPr>
            <p:cNvPr id="342" name="Google Shape;342;p19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19"/>
          <p:cNvSpPr/>
          <p:nvPr/>
        </p:nvSpPr>
        <p:spPr>
          <a:xfrm>
            <a:off x="8401572" y="4586124"/>
            <a:ext cx="431700" cy="4203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8768224" y="4322425"/>
            <a:ext cx="209700" cy="204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D2A4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d/1BMuFNQ_w4Ze49bv1x5A-0wJQyZ_X3sdxVQTWxf9RGZA/edit?usp=sharin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-228600" y="518400"/>
            <a:ext cx="9601200" cy="14778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sz="9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-228600" y="3118800"/>
            <a:ext cx="9601200" cy="1477800"/>
          </a:xfrm>
          <a:prstGeom prst="rect">
            <a:avLst/>
          </a:prstGeom>
          <a:noFill/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6857990" y="28290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358" name="Google Shape;358;p2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0" y="2829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/>
          <p:nvPr/>
        </p:nvSpPr>
        <p:spPr>
          <a:xfrm>
            <a:off x="228600" y="3211200"/>
            <a:ext cx="640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Stuy Prep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Lesson 26S6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2514600" y="518400"/>
            <a:ext cx="6400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Word Relationships</a:t>
            </a: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and Statistics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Connotations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59" name="Google Shape;459;p2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9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Connotations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 the emotional, cultural, or implied meanings associated with a word, in addition to its literal dictionary definition (denotation)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1" name="Google Shape;461;p29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62" name="Google Shape;462;p29"/>
          <p:cNvSpPr txBox="1"/>
          <p:nvPr/>
        </p:nvSpPr>
        <p:spPr>
          <a:xfrm>
            <a:off x="4800600" y="1468475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POSITIVE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connotations: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evoke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pleasant or admirable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feelings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e.g.,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childlike,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determined, unique, aroma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69" name="Google Shape;469;p3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Connotations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70" name="Google Shape;470;p3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0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Connotations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 the emotional, cultural, or implied meanings associated with a word, in addition to its literal dictionary definition (denotation).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2" name="Google Shape;472;p30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73" name="Google Shape;473;p30"/>
          <p:cNvSpPr txBox="1"/>
          <p:nvPr/>
        </p:nvSpPr>
        <p:spPr>
          <a:xfrm>
            <a:off x="4800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NEGATIVE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connotations: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evokes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unpleasant, unfavorable, or emotional feelings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e.g.,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childish,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stubborn, weird, stench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80" name="Google Shape;480;p3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Connotations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81" name="Google Shape;481;p3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1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Connotations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 the emotional, cultural, or implied meanings associated with a word, in addition to its literal dictionary definition (denotation).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84" name="Google Shape;484;p31"/>
          <p:cNvSpPr txBox="1"/>
          <p:nvPr/>
        </p:nvSpPr>
        <p:spPr>
          <a:xfrm>
            <a:off x="4800600" y="1468475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NEUTRAL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Connotations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have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no specific emotional association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e.g., strong-willed, scent, house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91" name="Google Shape;491;p3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Related Words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92" name="Google Shape;492;p3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2"/>
          <p:cNvSpPr txBox="1"/>
          <p:nvPr/>
        </p:nvSpPr>
        <p:spPr>
          <a:xfrm>
            <a:off x="228600" y="1468475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Words can be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connected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by grouping them into specific categories, functions, or by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their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root words.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4" name="Google Shape;494;p32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95" name="Google Shape;495;p32"/>
          <p:cNvSpPr txBox="1"/>
          <p:nvPr/>
        </p:nvSpPr>
        <p:spPr>
          <a:xfrm>
            <a:off x="4800600" y="1468475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By grouping words by their connotations,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patterns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and shared meanings, it helps you answer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vocabulary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in context questions. It’s like playing the game of odd one out!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6" name="Google Shape;496;p32"/>
          <p:cNvSpPr txBox="1"/>
          <p:nvPr/>
        </p:nvSpPr>
        <p:spPr>
          <a:xfrm>
            <a:off x="6165675" y="2381450"/>
            <a:ext cx="300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03" name="Google Shape;503;p3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Related Words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04" name="Google Shape;504;p3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3"/>
          <p:cNvSpPr txBox="1"/>
          <p:nvPr/>
        </p:nvSpPr>
        <p:spPr>
          <a:xfrm>
            <a:off x="228600" y="1468475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 example, the words “apple,” “banana,” and “grape” are all fruits, and are grouped by category. “Pen,” “marker,” and “pencil” are grouped by their function as writing tools.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6" name="Google Shape;506;p33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507" name="Google Shape;507;p33"/>
          <p:cNvSpPr txBox="1"/>
          <p:nvPr/>
        </p:nvSpPr>
        <p:spPr>
          <a:xfrm>
            <a:off x="4800600" y="1468475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Words like biology, biography,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antibiotic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and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symbiosis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all contain the root word “bio,” which means life.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8" name="Google Shape;508;p33"/>
          <p:cNvSpPr txBox="1"/>
          <p:nvPr/>
        </p:nvSpPr>
        <p:spPr>
          <a:xfrm>
            <a:off x="6165675" y="2381450"/>
            <a:ext cx="300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15" name="Google Shape;515;p3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16" name="Google Shape;516;p3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4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Tone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an attitude such as sad, humorous, etc. that the author tries to convey using specific words.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Try identifying the tone as you read the passage.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8" name="Google Shape;518;p34"/>
          <p:cNvSpPr txBox="1"/>
          <p:nvPr/>
        </p:nvSpPr>
        <p:spPr>
          <a:xfrm>
            <a:off x="4800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 example, if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the author uses words such as “delightful”, “joy”, the tone is happy. If you see words such as “terror”, “dread”, the tone is fearful.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9" name="Google Shape;519;p34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26" name="Google Shape;526;p3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27" name="Google Shape;527;p3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5"/>
          <p:cNvSpPr txBox="1"/>
          <p:nvPr/>
        </p:nvSpPr>
        <p:spPr>
          <a:xfrm>
            <a:off x="228600" y="1468475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answer questions that ask about the author’s tone: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9" name="Google Shape;529;p35"/>
          <p:cNvSpPr txBox="1"/>
          <p:nvPr/>
        </p:nvSpPr>
        <p:spPr>
          <a:xfrm>
            <a:off x="4800600" y="1327100"/>
            <a:ext cx="4007400" cy="2955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Look for strong language/keywords.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Pay attention to sentence structure.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process of elimination.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Identify figurative language.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0" name="Google Shape;530;p35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37" name="Google Shape;537;p3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38" name="Google Shape;538;p3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6"/>
          <p:cNvSpPr txBox="1"/>
          <p:nvPr/>
        </p:nvSpPr>
        <p:spPr>
          <a:xfrm>
            <a:off x="4800600" y="1468475"/>
            <a:ext cx="4114800" cy="1770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DM Sans"/>
              <a:buAutoNum type="arabicParenR"/>
            </a:pPr>
            <a:r>
              <a:rPr b="1"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Too extreme</a:t>
            </a:r>
            <a:r>
              <a:rPr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The answer twists the tone used in the passage and changes the tone from what it was in the passage.</a:t>
            </a:r>
            <a:endParaRPr sz="2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0" name="Google Shape;540;p36"/>
          <p:cNvSpPr txBox="1"/>
          <p:nvPr/>
        </p:nvSpPr>
        <p:spPr>
          <a:xfrm>
            <a:off x="228600" y="1468475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Some major answer traps to look out for in these questions are: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48" name="Google Shape;548;p3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49" name="Google Shape;549;p3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7"/>
          <p:cNvSpPr txBox="1"/>
          <p:nvPr/>
        </p:nvSpPr>
        <p:spPr>
          <a:xfrm>
            <a:off x="4800600" y="1468475"/>
            <a:ext cx="4114800" cy="2124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2)	</a:t>
            </a:r>
            <a:r>
              <a:rPr b="1"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Out of scope</a:t>
            </a:r>
            <a:r>
              <a:rPr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The answer </a:t>
            </a:r>
            <a:endParaRPr sz="2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either shows the wrong </a:t>
            </a:r>
            <a:endParaRPr sz="2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emotion at the right intensity, or the right emotion at the wrong intensity.</a:t>
            </a:r>
            <a:endParaRPr sz="2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1" name="Google Shape;551;p37"/>
          <p:cNvSpPr txBox="1"/>
          <p:nvPr/>
        </p:nvSpPr>
        <p:spPr>
          <a:xfrm>
            <a:off x="228600" y="1468475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Some major answer traps to look out for in these questions are: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2" name="Google Shape;552;p37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59" name="Google Shape;559;p3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0" name="Google Shape;560;p3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8"/>
          <p:cNvSpPr txBox="1"/>
          <p:nvPr/>
        </p:nvSpPr>
        <p:spPr>
          <a:xfrm>
            <a:off x="523989" y="1593738"/>
            <a:ext cx="8175000" cy="2266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Many believed the invention would revolutionize communication. Yet, after years of testing, it remained clunky and unreliable. While the original vision was grand, the outcome fell far short of expectations.</a:t>
            </a:r>
            <a:endParaRPr sz="2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author’s tone toward the artist’s early work?</a:t>
            </a:r>
            <a:endParaRPr b="1"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A) Optimistic B) Sarcastic C) Disappointed D) Neutral</a:t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2" name="Google Shape;562;p38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Welcome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Questions on Homework 5?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69" name="Google Shape;369;p2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 txBox="1"/>
          <p:nvPr/>
        </p:nvSpPr>
        <p:spPr>
          <a:xfrm>
            <a:off x="598075" y="2088300"/>
            <a:ext cx="37452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26S5 Homework</a:t>
            </a:r>
            <a:endParaRPr sz="2400">
              <a:solidFill>
                <a:srgbClr val="C6DED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  <p:sp>
        <p:nvSpPr>
          <p:cNvPr id="372" name="Google Shape;372;p21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not, here’s an icebreaker: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4800600" y="2044800"/>
            <a:ext cx="43434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Would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you rather have a goose that blocks you from leaving any conversation until it decides you’re done or a horse that stares intently at you all night?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69" name="Google Shape;569;p3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70" name="Google Shape;570;p3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9"/>
          <p:cNvSpPr txBox="1"/>
          <p:nvPr/>
        </p:nvSpPr>
        <p:spPr>
          <a:xfrm>
            <a:off x="523989" y="1593738"/>
            <a:ext cx="8175000" cy="2266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Many believed the invention would revolutionize communication. Yet, after years of testing, it remained clunky and unreliable. While the original vision was grand, the outcome fell far short of expectations.</a:t>
            </a:r>
            <a:endParaRPr sz="2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author’s tone toward the artist’s early work?</a:t>
            </a:r>
            <a:endParaRPr b="1" sz="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A) Optimistic B) Sarcastic </a:t>
            </a:r>
            <a:r>
              <a:rPr b="1"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C) Disappointed</a:t>
            </a: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D) Neutral</a:t>
            </a:r>
            <a:endParaRPr b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2" name="Google Shape;572;p39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79" name="Google Shape;579;p4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Tone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80" name="Google Shape;580;p4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0"/>
          <p:cNvSpPr txBox="1"/>
          <p:nvPr/>
        </p:nvSpPr>
        <p:spPr>
          <a:xfrm>
            <a:off x="4800600" y="1468475"/>
            <a:ext cx="4114800" cy="2709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ironic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sarcastic/cynical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balanced pros and cons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reflective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doubt/suspicion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skeptical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mockery</a:t>
            </a: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with humor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sarcastic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negative but emotional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frustrated/disappointed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2" name="Google Shape;582;p40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Some keywords to keep in mind (they often appear on the SHSAT):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the passage sounds… then the tone is…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3" name="Google Shape;583;p40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/>
          <p:cNvSpPr/>
          <p:nvPr/>
        </p:nvSpPr>
        <p:spPr>
          <a:xfrm>
            <a:off x="-8" y="0"/>
            <a:ext cx="11611573" cy="9105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mean mode average range</a:t>
            </a:r>
          </a:p>
        </p:txBody>
      </p:sp>
      <p:sp>
        <p:nvSpPr>
          <p:cNvPr id="589" name="Google Shape;589;p41"/>
          <p:cNvSpPr/>
          <p:nvPr/>
        </p:nvSpPr>
        <p:spPr>
          <a:xfrm>
            <a:off x="0" y="1547100"/>
            <a:ext cx="9144000" cy="7389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1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6D2A4B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sz="9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1" name="Google Shape;591;p41"/>
          <p:cNvSpPr txBox="1"/>
          <p:nvPr/>
        </p:nvSpPr>
        <p:spPr>
          <a:xfrm>
            <a:off x="2514600" y="1011000"/>
            <a:ext cx="64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DM Sans"/>
                <a:ea typeface="DM Sans"/>
                <a:cs typeface="DM Sans"/>
                <a:sym typeface="DM Sans"/>
              </a:rPr>
              <a:t>Mathematics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2" name="Google Shape;592;p41"/>
          <p:cNvSpPr txBox="1"/>
          <p:nvPr/>
        </p:nvSpPr>
        <p:spPr>
          <a:xfrm>
            <a:off x="228600" y="25146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Aim: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Analyze measures of center and variation in 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quantitative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data visualizations.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3" name="Google Shape;593;p41"/>
          <p:cNvSpPr txBox="1"/>
          <p:nvPr/>
        </p:nvSpPr>
        <p:spPr>
          <a:xfrm>
            <a:off x="4800600" y="251865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Do Now: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What types of statistical graphs are there?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4" name="Google Shape;594;p41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595" name="Google Shape;595;p41"/>
          <p:cNvSpPr txBox="1"/>
          <p:nvPr/>
        </p:nvSpPr>
        <p:spPr>
          <a:xfrm>
            <a:off x="2514600" y="154710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Statistics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2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601" name="Google Shape;601;p4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03" name="Google Shape;603;p4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Understanding Statistics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4" name="Google Shape;604;p42"/>
          <p:cNvSpPr txBox="1"/>
          <p:nvPr/>
        </p:nvSpPr>
        <p:spPr>
          <a:xfrm>
            <a:off x="228600" y="14904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Statistics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the field of math that summarizes populations.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05" name="Google Shape;605;p4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2"/>
          <p:cNvSpPr txBox="1"/>
          <p:nvPr/>
        </p:nvSpPr>
        <p:spPr>
          <a:xfrm>
            <a:off x="4800600" y="1403406"/>
            <a:ext cx="4114800" cy="3078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 you ask a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statistical question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you expect variability in the answer.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 example, “How tall am I?” only has one answer, but “How tall are my classmates?” has multiple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different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answers.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3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612" name="Google Shape;612;p4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14" name="Google Shape;614;p4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Understanding Statistics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5" name="Google Shape;615;p43"/>
          <p:cNvSpPr txBox="1"/>
          <p:nvPr/>
        </p:nvSpPr>
        <p:spPr>
          <a:xfrm>
            <a:off x="228600" y="14904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It collects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quantitative data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(numerical, not descriptive) from a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representative sample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16" name="Google Shape;616;p4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3"/>
          <p:cNvSpPr txBox="1"/>
          <p:nvPr/>
        </p:nvSpPr>
        <p:spPr>
          <a:xfrm>
            <a:off x="4800600" y="14904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representative sample should represent all parts of the population—a range of genders, ages, races, etc.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4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623" name="Google Shape;623;p4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25" name="Google Shape;625;p4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Understanding Statistics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6" name="Google Shape;626;p44"/>
          <p:cNvSpPr txBox="1"/>
          <p:nvPr/>
        </p:nvSpPr>
        <p:spPr>
          <a:xfrm>
            <a:off x="228600" y="1490400"/>
            <a:ext cx="4114800" cy="3109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easiest way to get a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representative sample is to sample randomly.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 want to avoid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sampling bias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by, for example, using an online poll when not everyone in the population has online access.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27" name="Google Shape;627;p4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4"/>
          <p:cNvSpPr txBox="1"/>
          <p:nvPr/>
        </p:nvSpPr>
        <p:spPr>
          <a:xfrm>
            <a:off x="4800600" y="1490400"/>
            <a:ext cx="4114800" cy="3109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larger a sample is, the more representative it is, but also the harder it gets to actually measure it.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 can’t possibly ask all 300 million U.S. residents, but you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can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ask a sample of 3,000.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5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634" name="Google Shape;634;p4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36" name="Google Shape;636;p45"/>
          <p:cNvSpPr txBox="1"/>
          <p:nvPr/>
        </p:nvSpPr>
        <p:spPr>
          <a:xfrm>
            <a:off x="1490400" y="274800"/>
            <a:ext cx="742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erriweather"/>
                <a:ea typeface="Merriweather"/>
                <a:cs typeface="Merriweather"/>
                <a:sym typeface="Merriweather"/>
              </a:rPr>
              <a:t>Displaying Quantitative Data</a:t>
            </a:r>
            <a:endParaRPr sz="4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7" name="Google Shape;637;p45"/>
          <p:cNvSpPr txBox="1"/>
          <p:nvPr/>
        </p:nvSpPr>
        <p:spPr>
          <a:xfrm>
            <a:off x="228600" y="1490400"/>
            <a:ext cx="4114800" cy="2739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Quantitative data can be displayed in many ways, usually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using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 number line: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Dot plots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show each point for small samples.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Histograms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show shape by grouping into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bins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38" name="Google Shape;638;p4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45"/>
          <p:cNvGrpSpPr/>
          <p:nvPr/>
        </p:nvGrpSpPr>
        <p:grpSpPr>
          <a:xfrm>
            <a:off x="4800600" y="1490388"/>
            <a:ext cx="4114800" cy="1143900"/>
            <a:chOff x="4800600" y="745200"/>
            <a:chExt cx="4114800" cy="1143900"/>
          </a:xfrm>
        </p:grpSpPr>
        <p:cxnSp>
          <p:nvCxnSpPr>
            <p:cNvPr id="640" name="Google Shape;640;p45"/>
            <p:cNvCxnSpPr/>
            <p:nvPr/>
          </p:nvCxnSpPr>
          <p:spPr>
            <a:xfrm>
              <a:off x="4800600" y="1490400"/>
              <a:ext cx="41148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52578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57150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61722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66294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70866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75438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80010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8458200" y="14904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649" name="Google Shape;649;p45"/>
            <p:cNvSpPr txBox="1"/>
            <p:nvPr/>
          </p:nvSpPr>
          <p:spPr>
            <a:xfrm>
              <a:off x="50292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0" name="Google Shape;650;p45"/>
            <p:cNvSpPr txBox="1"/>
            <p:nvPr/>
          </p:nvSpPr>
          <p:spPr>
            <a:xfrm>
              <a:off x="54864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1" name="Google Shape;651;p45"/>
            <p:cNvSpPr txBox="1"/>
            <p:nvPr/>
          </p:nvSpPr>
          <p:spPr>
            <a:xfrm>
              <a:off x="59436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2" name="Google Shape;652;p45"/>
            <p:cNvSpPr txBox="1"/>
            <p:nvPr/>
          </p:nvSpPr>
          <p:spPr>
            <a:xfrm>
              <a:off x="64008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3" name="Google Shape;653;p45"/>
            <p:cNvSpPr txBox="1"/>
            <p:nvPr/>
          </p:nvSpPr>
          <p:spPr>
            <a:xfrm>
              <a:off x="68580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4" name="Google Shape;654;p45"/>
            <p:cNvSpPr txBox="1"/>
            <p:nvPr/>
          </p:nvSpPr>
          <p:spPr>
            <a:xfrm>
              <a:off x="73152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5" name="Google Shape;655;p45"/>
            <p:cNvSpPr txBox="1"/>
            <p:nvPr/>
          </p:nvSpPr>
          <p:spPr>
            <a:xfrm>
              <a:off x="77724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7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6" name="Google Shape;656;p45"/>
            <p:cNvSpPr txBox="1"/>
            <p:nvPr/>
          </p:nvSpPr>
          <p:spPr>
            <a:xfrm>
              <a:off x="8229600" y="16428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8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5198400" y="12024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198400" y="9738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198400" y="7452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5655600" y="12024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6112800" y="12024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6112800" y="9738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6570000" y="12024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7941600" y="12024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8398800" y="12024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7941600" y="9738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5"/>
          <p:cNvGrpSpPr/>
          <p:nvPr/>
        </p:nvGrpSpPr>
        <p:grpSpPr>
          <a:xfrm>
            <a:off x="4800600" y="2862888"/>
            <a:ext cx="3657600" cy="1313113"/>
            <a:chOff x="4800600" y="2634288"/>
            <a:chExt cx="3657600" cy="1313113"/>
          </a:xfrm>
        </p:grpSpPr>
        <p:sp>
          <p:nvSpPr>
            <p:cNvPr id="668" name="Google Shape;668;p45"/>
            <p:cNvSpPr/>
            <p:nvPr/>
          </p:nvSpPr>
          <p:spPr>
            <a:xfrm>
              <a:off x="5486400" y="3320088"/>
              <a:ext cx="914400" cy="2286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7315200" y="3201288"/>
              <a:ext cx="914400" cy="3474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6400800" y="2862888"/>
              <a:ext cx="914400" cy="6858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1" name="Google Shape;671;p45"/>
            <p:cNvCxnSpPr/>
            <p:nvPr/>
          </p:nvCxnSpPr>
          <p:spPr>
            <a:xfrm>
              <a:off x="5486400" y="3548688"/>
              <a:ext cx="29718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672" name="Google Shape;672;p45"/>
            <p:cNvCxnSpPr/>
            <p:nvPr/>
          </p:nvCxnSpPr>
          <p:spPr>
            <a:xfrm>
              <a:off x="5486400" y="2634288"/>
              <a:ext cx="0" cy="10668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73" name="Google Shape;673;p45"/>
            <p:cNvCxnSpPr/>
            <p:nvPr/>
          </p:nvCxnSpPr>
          <p:spPr>
            <a:xfrm>
              <a:off x="6400800" y="3548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74" name="Google Shape;674;p45"/>
            <p:cNvCxnSpPr/>
            <p:nvPr/>
          </p:nvCxnSpPr>
          <p:spPr>
            <a:xfrm>
              <a:off x="7315200" y="3548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675" name="Google Shape;675;p45"/>
            <p:cNvCxnSpPr/>
            <p:nvPr/>
          </p:nvCxnSpPr>
          <p:spPr>
            <a:xfrm>
              <a:off x="8229600" y="3548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676" name="Google Shape;676;p45"/>
            <p:cNvSpPr txBox="1"/>
            <p:nvPr/>
          </p:nvSpPr>
          <p:spPr>
            <a:xfrm>
              <a:off x="52578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7" name="Google Shape;677;p45"/>
            <p:cNvSpPr txBox="1"/>
            <p:nvPr/>
          </p:nvSpPr>
          <p:spPr>
            <a:xfrm>
              <a:off x="61722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8" name="Google Shape;678;p45"/>
            <p:cNvSpPr txBox="1"/>
            <p:nvPr/>
          </p:nvSpPr>
          <p:spPr>
            <a:xfrm>
              <a:off x="70866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9" name="Google Shape;679;p45"/>
            <p:cNvSpPr txBox="1"/>
            <p:nvPr/>
          </p:nvSpPr>
          <p:spPr>
            <a:xfrm>
              <a:off x="80010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680" name="Google Shape;680;p45"/>
            <p:cNvCxnSpPr/>
            <p:nvPr/>
          </p:nvCxnSpPr>
          <p:spPr>
            <a:xfrm rot="10800000">
              <a:off x="5334000" y="33200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681" name="Google Shape;681;p45"/>
            <p:cNvCxnSpPr/>
            <p:nvPr/>
          </p:nvCxnSpPr>
          <p:spPr>
            <a:xfrm rot="10800000">
              <a:off x="5334000" y="30914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682" name="Google Shape;682;p45"/>
            <p:cNvCxnSpPr/>
            <p:nvPr/>
          </p:nvCxnSpPr>
          <p:spPr>
            <a:xfrm rot="10800000">
              <a:off x="5334000" y="28628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sp>
          <p:nvSpPr>
            <p:cNvPr id="683" name="Google Shape;683;p45"/>
            <p:cNvSpPr txBox="1"/>
            <p:nvPr/>
          </p:nvSpPr>
          <p:spPr>
            <a:xfrm>
              <a:off x="4800600" y="31969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84" name="Google Shape;684;p45"/>
            <p:cNvSpPr txBox="1"/>
            <p:nvPr/>
          </p:nvSpPr>
          <p:spPr>
            <a:xfrm>
              <a:off x="4800600" y="29683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85" name="Google Shape;685;p45"/>
            <p:cNvSpPr txBox="1"/>
            <p:nvPr/>
          </p:nvSpPr>
          <p:spPr>
            <a:xfrm>
              <a:off x="4800600" y="27397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6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691" name="Google Shape;691;p4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93" name="Google Shape;693;p46"/>
          <p:cNvSpPr txBox="1"/>
          <p:nvPr/>
        </p:nvSpPr>
        <p:spPr>
          <a:xfrm>
            <a:off x="1490400" y="274800"/>
            <a:ext cx="742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erriweather"/>
                <a:ea typeface="Merriweather"/>
                <a:cs typeface="Merriweather"/>
                <a:sym typeface="Merriweather"/>
              </a:rPr>
              <a:t>Displaying Quantitative Data</a:t>
            </a:r>
            <a:endParaRPr sz="4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4" name="Google Shape;694;p46"/>
          <p:cNvSpPr txBox="1"/>
          <p:nvPr/>
        </p:nvSpPr>
        <p:spPr>
          <a:xfrm>
            <a:off x="228600" y="1490400"/>
            <a:ext cx="8686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Histograms are </a:t>
            </a:r>
            <a:r>
              <a:rPr lang="en" sz="24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not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bar graphs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95" name="Google Shape;695;p4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46"/>
          <p:cNvGrpSpPr/>
          <p:nvPr/>
        </p:nvGrpSpPr>
        <p:grpSpPr>
          <a:xfrm>
            <a:off x="228600" y="2088288"/>
            <a:ext cx="3657600" cy="1313113"/>
            <a:chOff x="4800600" y="2634288"/>
            <a:chExt cx="3657600" cy="1313113"/>
          </a:xfrm>
        </p:grpSpPr>
        <p:sp>
          <p:nvSpPr>
            <p:cNvPr id="697" name="Google Shape;697;p46"/>
            <p:cNvSpPr/>
            <p:nvPr/>
          </p:nvSpPr>
          <p:spPr>
            <a:xfrm>
              <a:off x="5486400" y="3320088"/>
              <a:ext cx="914400" cy="2286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7315200" y="3201288"/>
              <a:ext cx="914400" cy="3474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6400800" y="2862888"/>
              <a:ext cx="914400" cy="6858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00" name="Google Shape;700;p46"/>
            <p:cNvCxnSpPr/>
            <p:nvPr/>
          </p:nvCxnSpPr>
          <p:spPr>
            <a:xfrm>
              <a:off x="5486400" y="3548688"/>
              <a:ext cx="29718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01" name="Google Shape;701;p46"/>
            <p:cNvCxnSpPr/>
            <p:nvPr/>
          </p:nvCxnSpPr>
          <p:spPr>
            <a:xfrm>
              <a:off x="5486400" y="2634288"/>
              <a:ext cx="0" cy="10668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02" name="Google Shape;702;p46"/>
            <p:cNvCxnSpPr/>
            <p:nvPr/>
          </p:nvCxnSpPr>
          <p:spPr>
            <a:xfrm>
              <a:off x="6400800" y="3548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03" name="Google Shape;703;p46"/>
            <p:cNvCxnSpPr/>
            <p:nvPr/>
          </p:nvCxnSpPr>
          <p:spPr>
            <a:xfrm>
              <a:off x="7315200" y="3548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04" name="Google Shape;704;p46"/>
            <p:cNvCxnSpPr/>
            <p:nvPr/>
          </p:nvCxnSpPr>
          <p:spPr>
            <a:xfrm>
              <a:off x="8229600" y="3548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705" name="Google Shape;705;p46"/>
            <p:cNvSpPr txBox="1"/>
            <p:nvPr/>
          </p:nvSpPr>
          <p:spPr>
            <a:xfrm>
              <a:off x="52578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6" name="Google Shape;706;p46"/>
            <p:cNvSpPr txBox="1"/>
            <p:nvPr/>
          </p:nvSpPr>
          <p:spPr>
            <a:xfrm>
              <a:off x="61722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7" name="Google Shape;707;p46"/>
            <p:cNvSpPr txBox="1"/>
            <p:nvPr/>
          </p:nvSpPr>
          <p:spPr>
            <a:xfrm>
              <a:off x="70866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8" name="Google Shape;708;p46"/>
            <p:cNvSpPr txBox="1"/>
            <p:nvPr/>
          </p:nvSpPr>
          <p:spPr>
            <a:xfrm>
              <a:off x="8001000" y="370110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30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709" name="Google Shape;709;p46"/>
            <p:cNvCxnSpPr/>
            <p:nvPr/>
          </p:nvCxnSpPr>
          <p:spPr>
            <a:xfrm rot="10800000">
              <a:off x="5334000" y="33200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10" name="Google Shape;710;p46"/>
            <p:cNvCxnSpPr/>
            <p:nvPr/>
          </p:nvCxnSpPr>
          <p:spPr>
            <a:xfrm rot="10800000">
              <a:off x="5334000" y="30914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11" name="Google Shape;711;p46"/>
            <p:cNvCxnSpPr/>
            <p:nvPr/>
          </p:nvCxnSpPr>
          <p:spPr>
            <a:xfrm rot="10800000">
              <a:off x="5334000" y="28628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sp>
          <p:nvSpPr>
            <p:cNvPr id="712" name="Google Shape;712;p46"/>
            <p:cNvSpPr txBox="1"/>
            <p:nvPr/>
          </p:nvSpPr>
          <p:spPr>
            <a:xfrm>
              <a:off x="4800600" y="31969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3" name="Google Shape;713;p46"/>
            <p:cNvSpPr txBox="1"/>
            <p:nvPr/>
          </p:nvSpPr>
          <p:spPr>
            <a:xfrm>
              <a:off x="4800600" y="29683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4" name="Google Shape;714;p46"/>
            <p:cNvSpPr txBox="1"/>
            <p:nvPr/>
          </p:nvSpPr>
          <p:spPr>
            <a:xfrm>
              <a:off x="4800600" y="27397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15" name="Google Shape;715;p46"/>
          <p:cNvGrpSpPr/>
          <p:nvPr/>
        </p:nvGrpSpPr>
        <p:grpSpPr>
          <a:xfrm>
            <a:off x="4572000" y="2088288"/>
            <a:ext cx="4343400" cy="1313113"/>
            <a:chOff x="4572000" y="2088288"/>
            <a:chExt cx="4343400" cy="1313113"/>
          </a:xfrm>
        </p:grpSpPr>
        <p:sp>
          <p:nvSpPr>
            <p:cNvPr id="716" name="Google Shape;716;p46"/>
            <p:cNvSpPr/>
            <p:nvPr/>
          </p:nvSpPr>
          <p:spPr>
            <a:xfrm>
              <a:off x="5486400" y="2774088"/>
              <a:ext cx="914400" cy="2286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7772400" y="2655288"/>
              <a:ext cx="914400" cy="3474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6629400" y="2316888"/>
              <a:ext cx="914400" cy="685800"/>
            </a:xfrm>
            <a:prstGeom prst="rect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19" name="Google Shape;719;p46"/>
            <p:cNvCxnSpPr>
              <a:stCxn id="720" idx="3"/>
              <a:endCxn id="721" idx="1"/>
            </p:cNvCxnSpPr>
            <p:nvPr/>
          </p:nvCxnSpPr>
          <p:spPr>
            <a:xfrm>
              <a:off x="5257800" y="3002688"/>
              <a:ext cx="36576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5257800" y="2088288"/>
              <a:ext cx="0" cy="10668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5943600" y="3002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7086600" y="3002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8229600" y="3002700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726" name="Google Shape;726;p46"/>
            <p:cNvSpPr txBox="1"/>
            <p:nvPr/>
          </p:nvSpPr>
          <p:spPr>
            <a:xfrm>
              <a:off x="5486400" y="3155100"/>
              <a:ext cx="9144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Apples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7" name="Google Shape;727;p46"/>
            <p:cNvSpPr txBox="1"/>
            <p:nvPr/>
          </p:nvSpPr>
          <p:spPr>
            <a:xfrm>
              <a:off x="6629400" y="3155100"/>
              <a:ext cx="9144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Oranges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8" name="Google Shape;728;p46"/>
            <p:cNvSpPr txBox="1"/>
            <p:nvPr/>
          </p:nvSpPr>
          <p:spPr>
            <a:xfrm>
              <a:off x="7772400" y="3155100"/>
              <a:ext cx="9144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Bananas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729" name="Google Shape;729;p46"/>
            <p:cNvCxnSpPr/>
            <p:nvPr/>
          </p:nvCxnSpPr>
          <p:spPr>
            <a:xfrm rot="10800000">
              <a:off x="5105400" y="27740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30" name="Google Shape;730;p46"/>
            <p:cNvCxnSpPr/>
            <p:nvPr/>
          </p:nvCxnSpPr>
          <p:spPr>
            <a:xfrm rot="10800000">
              <a:off x="5105400" y="25454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31" name="Google Shape;731;p46"/>
            <p:cNvCxnSpPr/>
            <p:nvPr/>
          </p:nvCxnSpPr>
          <p:spPr>
            <a:xfrm rot="10800000">
              <a:off x="5105400" y="23168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sp>
          <p:nvSpPr>
            <p:cNvPr id="732" name="Google Shape;732;p46"/>
            <p:cNvSpPr txBox="1"/>
            <p:nvPr/>
          </p:nvSpPr>
          <p:spPr>
            <a:xfrm>
              <a:off x="4572000" y="26509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3" name="Google Shape;733;p46"/>
            <p:cNvSpPr txBox="1"/>
            <p:nvPr/>
          </p:nvSpPr>
          <p:spPr>
            <a:xfrm>
              <a:off x="4572000" y="24223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4" name="Google Shape;734;p46"/>
            <p:cNvSpPr txBox="1"/>
            <p:nvPr/>
          </p:nvSpPr>
          <p:spPr>
            <a:xfrm>
              <a:off x="4572000" y="21937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7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740" name="Google Shape;740;p4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742" name="Google Shape;742;p47"/>
          <p:cNvSpPr txBox="1"/>
          <p:nvPr/>
        </p:nvSpPr>
        <p:spPr>
          <a:xfrm>
            <a:off x="1490400" y="274800"/>
            <a:ext cx="742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erriweather"/>
                <a:ea typeface="Merriweather"/>
                <a:cs typeface="Merriweather"/>
                <a:sym typeface="Merriweather"/>
              </a:rPr>
              <a:t>Displaying Quantitative Data</a:t>
            </a:r>
            <a:endParaRPr sz="4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3" name="Google Shape;743;p47"/>
          <p:cNvSpPr txBox="1"/>
          <p:nvPr/>
        </p:nvSpPr>
        <p:spPr>
          <a:xfrm>
            <a:off x="228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Box plots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show quartiles and outliers (more on those later).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Line graphs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show change over time.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44" name="Google Shape;744;p4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5" name="Google Shape;745;p47"/>
          <p:cNvGrpSpPr/>
          <p:nvPr/>
        </p:nvGrpSpPr>
        <p:grpSpPr>
          <a:xfrm>
            <a:off x="4800600" y="1490400"/>
            <a:ext cx="4114800" cy="1084488"/>
            <a:chOff x="4800600" y="1549800"/>
            <a:chExt cx="4114800" cy="1084488"/>
          </a:xfrm>
        </p:grpSpPr>
        <p:cxnSp>
          <p:nvCxnSpPr>
            <p:cNvPr id="746" name="Google Shape;746;p47"/>
            <p:cNvCxnSpPr/>
            <p:nvPr/>
          </p:nvCxnSpPr>
          <p:spPr>
            <a:xfrm>
              <a:off x="4800600" y="2235588"/>
              <a:ext cx="41148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47" name="Google Shape;747;p47"/>
            <p:cNvCxnSpPr/>
            <p:nvPr/>
          </p:nvCxnSpPr>
          <p:spPr>
            <a:xfrm>
              <a:off x="52578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48" name="Google Shape;748;p47"/>
            <p:cNvCxnSpPr/>
            <p:nvPr/>
          </p:nvCxnSpPr>
          <p:spPr>
            <a:xfrm>
              <a:off x="57150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49" name="Google Shape;749;p47"/>
            <p:cNvCxnSpPr/>
            <p:nvPr/>
          </p:nvCxnSpPr>
          <p:spPr>
            <a:xfrm>
              <a:off x="61722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50" name="Google Shape;750;p47"/>
            <p:cNvCxnSpPr/>
            <p:nvPr/>
          </p:nvCxnSpPr>
          <p:spPr>
            <a:xfrm>
              <a:off x="66294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51" name="Google Shape;751;p47"/>
            <p:cNvCxnSpPr/>
            <p:nvPr/>
          </p:nvCxnSpPr>
          <p:spPr>
            <a:xfrm>
              <a:off x="70866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52" name="Google Shape;752;p47"/>
            <p:cNvCxnSpPr/>
            <p:nvPr/>
          </p:nvCxnSpPr>
          <p:spPr>
            <a:xfrm>
              <a:off x="75438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53" name="Google Shape;753;p47"/>
            <p:cNvCxnSpPr/>
            <p:nvPr/>
          </p:nvCxnSpPr>
          <p:spPr>
            <a:xfrm>
              <a:off x="80010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54" name="Google Shape;754;p47"/>
            <p:cNvCxnSpPr/>
            <p:nvPr/>
          </p:nvCxnSpPr>
          <p:spPr>
            <a:xfrm>
              <a:off x="84582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755" name="Google Shape;755;p47"/>
            <p:cNvSpPr txBox="1"/>
            <p:nvPr/>
          </p:nvSpPr>
          <p:spPr>
            <a:xfrm>
              <a:off x="50292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56" name="Google Shape;756;p47"/>
            <p:cNvSpPr txBox="1"/>
            <p:nvPr/>
          </p:nvSpPr>
          <p:spPr>
            <a:xfrm>
              <a:off x="54864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57" name="Google Shape;757;p47"/>
            <p:cNvSpPr txBox="1"/>
            <p:nvPr/>
          </p:nvSpPr>
          <p:spPr>
            <a:xfrm>
              <a:off x="59436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58" name="Google Shape;758;p47"/>
            <p:cNvSpPr txBox="1"/>
            <p:nvPr/>
          </p:nvSpPr>
          <p:spPr>
            <a:xfrm>
              <a:off x="64008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59" name="Google Shape;759;p47"/>
            <p:cNvSpPr txBox="1"/>
            <p:nvPr/>
          </p:nvSpPr>
          <p:spPr>
            <a:xfrm>
              <a:off x="68580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0" name="Google Shape;760;p47"/>
            <p:cNvSpPr txBox="1"/>
            <p:nvPr/>
          </p:nvSpPr>
          <p:spPr>
            <a:xfrm>
              <a:off x="73152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1" name="Google Shape;761;p47"/>
            <p:cNvSpPr txBox="1"/>
            <p:nvPr/>
          </p:nvSpPr>
          <p:spPr>
            <a:xfrm>
              <a:off x="77724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7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2" name="Google Shape;762;p47"/>
            <p:cNvSpPr txBox="1"/>
            <p:nvPr/>
          </p:nvSpPr>
          <p:spPr>
            <a:xfrm>
              <a:off x="82296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8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6172200" y="1549800"/>
              <a:ext cx="1371600" cy="457200"/>
            </a:xfrm>
            <a:prstGeom prst="rect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64" name="Google Shape;764;p47"/>
            <p:cNvCxnSpPr/>
            <p:nvPr/>
          </p:nvCxnSpPr>
          <p:spPr>
            <a:xfrm>
              <a:off x="7086600" y="1549800"/>
              <a:ext cx="0" cy="4572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7"/>
            <p:cNvCxnSpPr>
              <a:stCxn id="766" idx="3"/>
              <a:endCxn id="763" idx="1"/>
            </p:cNvCxnSpPr>
            <p:nvPr/>
          </p:nvCxnSpPr>
          <p:spPr>
            <a:xfrm>
              <a:off x="5257800" y="1778400"/>
              <a:ext cx="914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7"/>
            <p:cNvCxnSpPr>
              <a:stCxn id="763" idx="3"/>
              <a:endCxn id="768" idx="1"/>
            </p:cNvCxnSpPr>
            <p:nvPr/>
          </p:nvCxnSpPr>
          <p:spPr>
            <a:xfrm>
              <a:off x="7543800" y="1778400"/>
              <a:ext cx="4572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9" name="Google Shape;769;p47"/>
          <p:cNvGrpSpPr/>
          <p:nvPr/>
        </p:nvGrpSpPr>
        <p:grpSpPr>
          <a:xfrm>
            <a:off x="4572000" y="2803488"/>
            <a:ext cx="4343400" cy="1541700"/>
            <a:chOff x="4572000" y="2692788"/>
            <a:chExt cx="4343400" cy="1541700"/>
          </a:xfrm>
        </p:grpSpPr>
        <p:cxnSp>
          <p:nvCxnSpPr>
            <p:cNvPr id="770" name="Google Shape;770;p47"/>
            <p:cNvCxnSpPr/>
            <p:nvPr/>
          </p:nvCxnSpPr>
          <p:spPr>
            <a:xfrm rot="10800000">
              <a:off x="5105400" y="29213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71" name="Google Shape;771;p47"/>
            <p:cNvCxnSpPr/>
            <p:nvPr/>
          </p:nvCxnSpPr>
          <p:spPr>
            <a:xfrm>
              <a:off x="7086600" y="2921400"/>
              <a:ext cx="457200" cy="0"/>
            </a:xfrm>
            <a:prstGeom prst="straightConnector1">
              <a:avLst/>
            </a:prstGeom>
            <a:noFill/>
            <a:ln cap="flat" cmpd="sng" w="19050">
              <a:solidFill>
                <a:srgbClr val="C6DED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72" name="Google Shape;772;p47"/>
            <p:cNvCxnSpPr/>
            <p:nvPr/>
          </p:nvCxnSpPr>
          <p:spPr>
            <a:xfrm>
              <a:off x="5257800" y="3835800"/>
              <a:ext cx="36576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73" name="Google Shape;773;p47"/>
            <p:cNvCxnSpPr/>
            <p:nvPr/>
          </p:nvCxnSpPr>
          <p:spPr>
            <a:xfrm>
              <a:off x="57150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74" name="Google Shape;774;p47"/>
            <p:cNvCxnSpPr/>
            <p:nvPr/>
          </p:nvCxnSpPr>
          <p:spPr>
            <a:xfrm>
              <a:off x="61722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75" name="Google Shape;775;p47"/>
            <p:cNvCxnSpPr/>
            <p:nvPr/>
          </p:nvCxnSpPr>
          <p:spPr>
            <a:xfrm>
              <a:off x="66294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76" name="Google Shape;776;p47"/>
            <p:cNvCxnSpPr/>
            <p:nvPr/>
          </p:nvCxnSpPr>
          <p:spPr>
            <a:xfrm>
              <a:off x="70866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77" name="Google Shape;777;p47"/>
            <p:cNvCxnSpPr/>
            <p:nvPr/>
          </p:nvCxnSpPr>
          <p:spPr>
            <a:xfrm>
              <a:off x="75438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78" name="Google Shape;778;p47"/>
            <p:cNvCxnSpPr/>
            <p:nvPr/>
          </p:nvCxnSpPr>
          <p:spPr>
            <a:xfrm>
              <a:off x="80010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79" name="Google Shape;779;p47"/>
            <p:cNvCxnSpPr/>
            <p:nvPr/>
          </p:nvCxnSpPr>
          <p:spPr>
            <a:xfrm>
              <a:off x="8458200" y="38357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780" name="Google Shape;780;p47"/>
            <p:cNvSpPr txBox="1"/>
            <p:nvPr/>
          </p:nvSpPr>
          <p:spPr>
            <a:xfrm>
              <a:off x="54864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Jan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1" name="Google Shape;781;p47"/>
            <p:cNvSpPr txBox="1"/>
            <p:nvPr/>
          </p:nvSpPr>
          <p:spPr>
            <a:xfrm>
              <a:off x="59436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Feb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2" name="Google Shape;782;p47"/>
            <p:cNvSpPr txBox="1"/>
            <p:nvPr/>
          </p:nvSpPr>
          <p:spPr>
            <a:xfrm>
              <a:off x="64008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Mar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3" name="Google Shape;783;p47"/>
            <p:cNvSpPr txBox="1"/>
            <p:nvPr/>
          </p:nvSpPr>
          <p:spPr>
            <a:xfrm>
              <a:off x="68580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Apr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4" name="Google Shape;784;p47"/>
            <p:cNvSpPr txBox="1"/>
            <p:nvPr/>
          </p:nvSpPr>
          <p:spPr>
            <a:xfrm>
              <a:off x="73152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May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5" name="Google Shape;785;p47"/>
            <p:cNvSpPr txBox="1"/>
            <p:nvPr/>
          </p:nvSpPr>
          <p:spPr>
            <a:xfrm>
              <a:off x="77724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Jun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6" name="Google Shape;786;p47"/>
            <p:cNvSpPr txBox="1"/>
            <p:nvPr/>
          </p:nvSpPr>
          <p:spPr>
            <a:xfrm>
              <a:off x="8229600" y="39881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Jul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787" name="Google Shape;787;p47"/>
            <p:cNvCxnSpPr/>
            <p:nvPr/>
          </p:nvCxnSpPr>
          <p:spPr>
            <a:xfrm>
              <a:off x="5257800" y="2692788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788" name="Google Shape;788;p47"/>
            <p:cNvCxnSpPr/>
            <p:nvPr/>
          </p:nvCxnSpPr>
          <p:spPr>
            <a:xfrm rot="10800000">
              <a:off x="5105400" y="35309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89" name="Google Shape;789;p47"/>
            <p:cNvCxnSpPr/>
            <p:nvPr/>
          </p:nvCxnSpPr>
          <p:spPr>
            <a:xfrm rot="10800000">
              <a:off x="5105400" y="3226188"/>
              <a:ext cx="152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sp>
          <p:nvSpPr>
            <p:cNvPr id="790" name="Google Shape;790;p47"/>
            <p:cNvSpPr txBox="1"/>
            <p:nvPr/>
          </p:nvSpPr>
          <p:spPr>
            <a:xfrm>
              <a:off x="4572000" y="34078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1" name="Google Shape;791;p47"/>
            <p:cNvSpPr txBox="1"/>
            <p:nvPr/>
          </p:nvSpPr>
          <p:spPr>
            <a:xfrm>
              <a:off x="4572000" y="31030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2" name="Google Shape;792;p47"/>
            <p:cNvSpPr txBox="1"/>
            <p:nvPr/>
          </p:nvSpPr>
          <p:spPr>
            <a:xfrm>
              <a:off x="4572000" y="2798250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793" name="Google Shape;793;p47"/>
            <p:cNvCxnSpPr/>
            <p:nvPr/>
          </p:nvCxnSpPr>
          <p:spPr>
            <a:xfrm>
              <a:off x="5715000" y="3531000"/>
              <a:ext cx="457200" cy="152400"/>
            </a:xfrm>
            <a:prstGeom prst="straightConnector1">
              <a:avLst/>
            </a:prstGeom>
            <a:noFill/>
            <a:ln cap="flat" cmpd="sng" w="19050">
              <a:solidFill>
                <a:srgbClr val="C6DED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94" name="Google Shape;794;p47"/>
            <p:cNvCxnSpPr/>
            <p:nvPr/>
          </p:nvCxnSpPr>
          <p:spPr>
            <a:xfrm flipH="1" rot="10800000">
              <a:off x="6172200" y="3378600"/>
              <a:ext cx="457200" cy="304800"/>
            </a:xfrm>
            <a:prstGeom prst="straightConnector1">
              <a:avLst/>
            </a:prstGeom>
            <a:noFill/>
            <a:ln cap="flat" cmpd="sng" w="19050">
              <a:solidFill>
                <a:srgbClr val="C6DED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95" name="Google Shape;795;p47"/>
            <p:cNvCxnSpPr/>
            <p:nvPr/>
          </p:nvCxnSpPr>
          <p:spPr>
            <a:xfrm flipH="1" rot="10800000">
              <a:off x="6629400" y="2921400"/>
              <a:ext cx="457200" cy="457200"/>
            </a:xfrm>
            <a:prstGeom prst="straightConnector1">
              <a:avLst/>
            </a:prstGeom>
            <a:noFill/>
            <a:ln cap="flat" cmpd="sng" w="19050">
              <a:solidFill>
                <a:srgbClr val="C6DED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96" name="Google Shape;796;p47"/>
            <p:cNvCxnSpPr/>
            <p:nvPr/>
          </p:nvCxnSpPr>
          <p:spPr>
            <a:xfrm>
              <a:off x="7543800" y="2921400"/>
              <a:ext cx="457200" cy="304800"/>
            </a:xfrm>
            <a:prstGeom prst="straightConnector1">
              <a:avLst/>
            </a:prstGeom>
            <a:noFill/>
            <a:ln cap="flat" cmpd="sng" w="19050">
              <a:solidFill>
                <a:srgbClr val="C6DED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797" name="Google Shape;797;p47"/>
            <p:cNvCxnSpPr/>
            <p:nvPr/>
          </p:nvCxnSpPr>
          <p:spPr>
            <a:xfrm>
              <a:off x="8001000" y="3226200"/>
              <a:ext cx="457200" cy="457200"/>
            </a:xfrm>
            <a:prstGeom prst="straightConnector1">
              <a:avLst/>
            </a:prstGeom>
            <a:noFill/>
            <a:ln cap="flat" cmpd="sng" w="19050">
              <a:solidFill>
                <a:srgbClr val="C6DED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/>
              </a:outerShdw>
            </a:effectLst>
          </p:spPr>
        </p:cxnSp>
        <p:sp>
          <p:nvSpPr>
            <p:cNvPr id="798" name="Google Shape;798;p47"/>
            <p:cNvSpPr/>
            <p:nvPr/>
          </p:nvSpPr>
          <p:spPr>
            <a:xfrm>
              <a:off x="5655600" y="34716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112800" y="36240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6570000" y="33192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7027200" y="28620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7484400" y="28620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7941600" y="31668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98800" y="3624000"/>
              <a:ext cx="118800" cy="118800"/>
            </a:xfrm>
            <a:prstGeom prst="ellipse">
              <a:avLst/>
            </a:prstGeom>
            <a:solidFill>
              <a:srgbClr val="C6DED9"/>
            </a:solidFill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11" name="Google Shape;811;p4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Measures of Center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2" name="Google Shape;812;p48"/>
          <p:cNvSpPr txBox="1"/>
          <p:nvPr/>
        </p:nvSpPr>
        <p:spPr>
          <a:xfrm>
            <a:off x="228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Measures of center, also known as the central tendency, are statistics identify the center point of a data set.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13" name="Google Shape;813;p4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48"/>
          <p:cNvSpPr txBox="1"/>
          <p:nvPr/>
        </p:nvSpPr>
        <p:spPr>
          <a:xfrm>
            <a:off x="4800600" y="1490400"/>
            <a:ext cx="4114800" cy="2955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most common include: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average of the data points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value that appears most frequently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median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the exact middle value when data is ordered ascendingly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5" name="Google Shape;815;p48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/>
          <p:nvPr/>
        </p:nvSpPr>
        <p:spPr>
          <a:xfrm>
            <a:off x="-8" y="0"/>
            <a:ext cx="13469424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metaphor sarcastic parallelism</a:t>
            </a:r>
          </a:p>
        </p:txBody>
      </p:sp>
      <p:sp>
        <p:nvSpPr>
          <p:cNvPr id="379" name="Google Shape;379;p22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6D2A4B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380" name="Google Shape;380;p22"/>
          <p:cNvSpPr/>
          <p:nvPr/>
        </p:nvSpPr>
        <p:spPr>
          <a:xfrm>
            <a:off x="0" y="1547100"/>
            <a:ext cx="9144000" cy="7389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6D2A4B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sz="9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2514600" y="154710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Word Relationships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2514600" y="1011000"/>
            <a:ext cx="64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DM Sans"/>
                <a:ea typeface="DM Sans"/>
                <a:cs typeface="DM Sans"/>
                <a:sym typeface="DM Sans"/>
              </a:rPr>
              <a:t>English Language Arts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4" name="Google Shape;384;p22"/>
          <p:cNvSpPr txBox="1"/>
          <p:nvPr/>
        </p:nvSpPr>
        <p:spPr>
          <a:xfrm>
            <a:off x="228600" y="25146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Aim: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Identify and analyze figurative language, figurative speech, connotations, and tone.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4800600" y="251865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Do Now: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What are some types of figurative language?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22" name="Google Shape;822;p4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23" name="Google Shape;823;p49"/>
          <p:cNvSpPr txBox="1"/>
          <p:nvPr/>
        </p:nvSpPr>
        <p:spPr>
          <a:xfrm>
            <a:off x="228600" y="14904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Question it answers: If everyone shared equally, how much would each person get?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24" name="Google Shape;824;p4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9"/>
          <p:cNvSpPr txBox="1"/>
          <p:nvPr/>
        </p:nvSpPr>
        <p:spPr>
          <a:xfrm>
            <a:off x="4800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Formula: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 = total sum of all values / number of values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6" name="Google Shape;826;p49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827" name="Google Shape;827;p49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5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34" name="Google Shape;834;p5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Median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5" name="Google Shape;835;p50"/>
          <p:cNvSpPr txBox="1"/>
          <p:nvPr/>
        </p:nvSpPr>
        <p:spPr>
          <a:xfrm>
            <a:off x="228600" y="14904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Question it answers: What value is in the exact middle of the ordered list?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36" name="Google Shape;836;p5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50"/>
          <p:cNvSpPr txBox="1"/>
          <p:nvPr/>
        </p:nvSpPr>
        <p:spPr>
          <a:xfrm>
            <a:off x="4800600" y="1490400"/>
            <a:ext cx="4114800" cy="2862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Step 1: put the data in increasing order.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Step 2: Cross off from both ends until the middle remains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there’s an e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ven number of values, then average the two middle numbers!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8" name="Google Shape;838;p50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839" name="Google Shape;839;p50" title="Screenshot 2026-04-25 at 11.12.2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50" y="5429375"/>
            <a:ext cx="78486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50" title="Screenshot 2026-04-25 at 11.12.43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375" y="2827205"/>
            <a:ext cx="3107450" cy="15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5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47" name="Google Shape;847;p5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Mode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48" name="Google Shape;848;p51"/>
          <p:cNvSpPr txBox="1"/>
          <p:nvPr/>
        </p:nvSpPr>
        <p:spPr>
          <a:xfrm>
            <a:off x="228600" y="14904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Question it answers: Which value occurs more often than the others?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49" name="Google Shape;849;p5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51"/>
          <p:cNvSpPr txBox="1"/>
          <p:nvPr/>
        </p:nvSpPr>
        <p:spPr>
          <a:xfrm>
            <a:off x="4800600" y="1490400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Make a list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that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counts the number of times each unique value appears.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It is possible to have MORE than one mode or NONE!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1" name="Google Shape;851;p51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852" name="Google Shape;852;p51" title="Screenshot 2026-04-25 at 11.11.53 AM.png"/>
          <p:cNvPicPr preferRelativeResize="0"/>
          <p:nvPr/>
        </p:nvPicPr>
        <p:blipFill rotWithShape="1">
          <a:blip r:embed="rId4">
            <a:alphaModFix/>
          </a:blip>
          <a:srcRect b="0" l="0" r="33515" t="0"/>
          <a:stretch/>
        </p:blipFill>
        <p:spPr>
          <a:xfrm>
            <a:off x="576325" y="2827200"/>
            <a:ext cx="33057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51" title="Screenshot 2026-04-25 at 11.11.53 AM.png"/>
          <p:cNvPicPr preferRelativeResize="0"/>
          <p:nvPr/>
        </p:nvPicPr>
        <p:blipFill rotWithShape="1">
          <a:blip r:embed="rId4">
            <a:alphaModFix/>
          </a:blip>
          <a:srcRect b="0" l="71077" r="0" t="0"/>
          <a:stretch/>
        </p:blipFill>
        <p:spPr>
          <a:xfrm>
            <a:off x="576325" y="3631050"/>
            <a:ext cx="14381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5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60" name="Google Shape;860;p5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Mean, Median, Mode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1" name="Google Shape;861;p52"/>
          <p:cNvSpPr txBox="1"/>
          <p:nvPr/>
        </p:nvSpPr>
        <p:spPr>
          <a:xfrm>
            <a:off x="228600" y="1490400"/>
            <a:ext cx="4114800" cy="2524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 surveyed 7 people about their heights (in) and you get this set of values: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54, 60, 60, 58, 55, 64, 62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the…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a) mean b) median c) mode?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62" name="Google Shape;862;p5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52"/>
          <p:cNvSpPr txBox="1"/>
          <p:nvPr/>
        </p:nvSpPr>
        <p:spPr>
          <a:xfrm>
            <a:off x="4572000" y="1490400"/>
            <a:ext cx="43434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Remember: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 = total sum of values / number of values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4" name="Google Shape;864;p52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865" name="Google Shape;865;p52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72" name="Google Shape;872;p5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Mean, Median, Mode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73" name="Google Shape;873;p53"/>
          <p:cNvSpPr txBox="1"/>
          <p:nvPr/>
        </p:nvSpPr>
        <p:spPr>
          <a:xfrm>
            <a:off x="228600" y="1490400"/>
            <a:ext cx="4114800" cy="2524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 surveyed 7 people about their heights (in) and you get this set of values: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54, 60, 60, 58, 55, 64, 62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the…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a) mean b) median c) mode?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74" name="Google Shape;874;p5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53"/>
          <p:cNvSpPr txBox="1"/>
          <p:nvPr/>
        </p:nvSpPr>
        <p:spPr>
          <a:xfrm>
            <a:off x="4572000" y="1490400"/>
            <a:ext cx="4343400" cy="2739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total = 54 + 60 + 60 + 58 + 55 + 64 + 62 = 413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number of values = 7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 = 413/7 =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59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This tells us the average height in the group of people we surveyed is 59 inches.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6" name="Google Shape;876;p53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877" name="Google Shape;877;p53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884" name="Google Shape;884;p5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Mean, Median, Mode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5" name="Google Shape;885;p54"/>
          <p:cNvSpPr txBox="1"/>
          <p:nvPr/>
        </p:nvSpPr>
        <p:spPr>
          <a:xfrm>
            <a:off x="228600" y="1490400"/>
            <a:ext cx="4114800" cy="2524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 surveyed 7 people about their heights (in) and you get this set of values: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54, 60, 60, 58, 55, 64, 62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the…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a) mean b) median c) mode?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86" name="Google Shape;886;p5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4"/>
          <p:cNvSpPr txBox="1"/>
          <p:nvPr/>
        </p:nvSpPr>
        <p:spPr>
          <a:xfrm>
            <a:off x="4572000" y="1490400"/>
            <a:ext cx="4343400" cy="1262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find the median, sort the list in ascending order: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54, 55, 58, 60, 60, 62, 64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8" name="Google Shape;888;p54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889" name="Google Shape;889;p54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0" name="Google Shape;890;p54"/>
          <p:cNvGrpSpPr/>
          <p:nvPr/>
        </p:nvGrpSpPr>
        <p:grpSpPr>
          <a:xfrm>
            <a:off x="4572000" y="2903400"/>
            <a:ext cx="4343400" cy="370250"/>
            <a:chOff x="4572000" y="2903400"/>
            <a:chExt cx="4343400" cy="370250"/>
          </a:xfrm>
        </p:grpSpPr>
        <p:sp>
          <p:nvSpPr>
            <p:cNvPr id="891" name="Google Shape;891;p54"/>
            <p:cNvSpPr txBox="1"/>
            <p:nvPr/>
          </p:nvSpPr>
          <p:spPr>
            <a:xfrm>
              <a:off x="4572000" y="2904350"/>
              <a:ext cx="4343400" cy="369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54, 55, 58, 60, 60, 62, 64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892" name="Google Shape;892;p54"/>
            <p:cNvCxnSpPr/>
            <p:nvPr/>
          </p:nvCxnSpPr>
          <p:spPr>
            <a:xfrm flipH="1">
              <a:off x="4572000" y="2903400"/>
              <a:ext cx="304500" cy="3696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Google Shape;893;p54"/>
            <p:cNvCxnSpPr/>
            <p:nvPr/>
          </p:nvCxnSpPr>
          <p:spPr>
            <a:xfrm flipH="1">
              <a:off x="7682175" y="2903400"/>
              <a:ext cx="304500" cy="3696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4" name="Google Shape;894;p54"/>
          <p:cNvGrpSpPr/>
          <p:nvPr/>
        </p:nvGrpSpPr>
        <p:grpSpPr>
          <a:xfrm>
            <a:off x="4572000" y="3417463"/>
            <a:ext cx="4343400" cy="377663"/>
            <a:chOff x="4572000" y="3417463"/>
            <a:chExt cx="4343400" cy="377663"/>
          </a:xfrm>
        </p:grpSpPr>
        <p:sp>
          <p:nvSpPr>
            <p:cNvPr id="895" name="Google Shape;895;p54"/>
            <p:cNvSpPr txBox="1"/>
            <p:nvPr/>
          </p:nvSpPr>
          <p:spPr>
            <a:xfrm>
              <a:off x="4572000" y="3417463"/>
              <a:ext cx="4343400" cy="369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54, 55, 58, 60, 60, 62, 64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896" name="Google Shape;896;p54"/>
            <p:cNvCxnSpPr/>
            <p:nvPr/>
          </p:nvCxnSpPr>
          <p:spPr>
            <a:xfrm flipH="1">
              <a:off x="4572000" y="3425525"/>
              <a:ext cx="304500" cy="3696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7" name="Google Shape;897;p54"/>
            <p:cNvCxnSpPr/>
            <p:nvPr/>
          </p:nvCxnSpPr>
          <p:spPr>
            <a:xfrm flipH="1">
              <a:off x="5105100" y="3425525"/>
              <a:ext cx="304500" cy="3696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8" name="Google Shape;898;p54"/>
            <p:cNvCxnSpPr/>
            <p:nvPr/>
          </p:nvCxnSpPr>
          <p:spPr>
            <a:xfrm flipH="1">
              <a:off x="7682175" y="3425525"/>
              <a:ext cx="304500" cy="3696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9" name="Google Shape;899;p54"/>
            <p:cNvCxnSpPr/>
            <p:nvPr/>
          </p:nvCxnSpPr>
          <p:spPr>
            <a:xfrm flipH="1">
              <a:off x="7193350" y="3425525"/>
              <a:ext cx="304500" cy="3696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00" name="Google Shape;900;p54"/>
          <p:cNvGrpSpPr/>
          <p:nvPr/>
        </p:nvGrpSpPr>
        <p:grpSpPr>
          <a:xfrm>
            <a:off x="4572000" y="3876625"/>
            <a:ext cx="4343400" cy="560400"/>
            <a:chOff x="4572000" y="3876625"/>
            <a:chExt cx="4343400" cy="560400"/>
          </a:xfrm>
        </p:grpSpPr>
        <p:grpSp>
          <p:nvGrpSpPr>
            <p:cNvPr id="901" name="Google Shape;901;p54"/>
            <p:cNvGrpSpPr/>
            <p:nvPr/>
          </p:nvGrpSpPr>
          <p:grpSpPr>
            <a:xfrm>
              <a:off x="4572000" y="3931225"/>
              <a:ext cx="4343400" cy="385075"/>
              <a:chOff x="4572000" y="3931225"/>
              <a:chExt cx="4343400" cy="385075"/>
            </a:xfrm>
          </p:grpSpPr>
          <p:sp>
            <p:nvSpPr>
              <p:cNvPr id="902" name="Google Shape;902;p54"/>
              <p:cNvSpPr txBox="1"/>
              <p:nvPr/>
            </p:nvSpPr>
            <p:spPr>
              <a:xfrm>
                <a:off x="4572000" y="3947000"/>
                <a:ext cx="4343400" cy="369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1438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54, 55, 58, 60, 60, 62, 64</a:t>
                </a:r>
                <a:endParaRPr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903" name="Google Shape;903;p54"/>
              <p:cNvCxnSpPr/>
              <p:nvPr/>
            </p:nvCxnSpPr>
            <p:spPr>
              <a:xfrm flipH="1">
                <a:off x="4572000" y="3931225"/>
                <a:ext cx="3045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4" name="Google Shape;904;p54"/>
              <p:cNvCxnSpPr/>
              <p:nvPr/>
            </p:nvCxnSpPr>
            <p:spPr>
              <a:xfrm flipH="1">
                <a:off x="5105100" y="3931225"/>
                <a:ext cx="3045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5" name="Google Shape;905;p54"/>
              <p:cNvCxnSpPr/>
              <p:nvPr/>
            </p:nvCxnSpPr>
            <p:spPr>
              <a:xfrm flipH="1">
                <a:off x="7682175" y="3931225"/>
                <a:ext cx="3045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6" name="Google Shape;906;p54"/>
              <p:cNvCxnSpPr/>
              <p:nvPr/>
            </p:nvCxnSpPr>
            <p:spPr>
              <a:xfrm flipH="1">
                <a:off x="7193350" y="3931225"/>
                <a:ext cx="3045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7" name="Google Shape;907;p54"/>
              <p:cNvCxnSpPr/>
              <p:nvPr/>
            </p:nvCxnSpPr>
            <p:spPr>
              <a:xfrm flipH="1">
                <a:off x="5616125" y="3931225"/>
                <a:ext cx="3045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8" name="Google Shape;908;p54"/>
              <p:cNvCxnSpPr/>
              <p:nvPr/>
            </p:nvCxnSpPr>
            <p:spPr>
              <a:xfrm flipH="1">
                <a:off x="6660250" y="3931225"/>
                <a:ext cx="304500" cy="369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909" name="Google Shape;909;p54"/>
            <p:cNvSpPr/>
            <p:nvPr/>
          </p:nvSpPr>
          <p:spPr>
            <a:xfrm>
              <a:off x="6035175" y="3876625"/>
              <a:ext cx="511200" cy="5604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5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16" name="Google Shape;916;p5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Mean, Median, Mode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7" name="Google Shape;917;p55"/>
          <p:cNvSpPr txBox="1"/>
          <p:nvPr/>
        </p:nvSpPr>
        <p:spPr>
          <a:xfrm>
            <a:off x="228600" y="1490400"/>
            <a:ext cx="4114800" cy="2524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 surveyed 7 people about their heights (in) and you get this set of values: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54, 60, 60, 58, 55, 64, 62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the…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a) mean b) median c) mode?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18" name="Google Shape;918;p5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55"/>
          <p:cNvSpPr txBox="1"/>
          <p:nvPr/>
        </p:nvSpPr>
        <p:spPr>
          <a:xfrm>
            <a:off x="4572000" y="1490400"/>
            <a:ext cx="4343400" cy="28167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number that appears most often is the mode: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54: 1 time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55: 1 time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58: 1 time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60: 2 times</a:t>
            </a:r>
            <a:endParaRPr b="1"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62: 1 time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64: 1 time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0" name="Google Shape;920;p55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921" name="Google Shape;921;p55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5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28" name="Google Shape;928;p5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Measures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9" name="Google Shape;929;p56"/>
          <p:cNvSpPr txBox="1"/>
          <p:nvPr/>
        </p:nvSpPr>
        <p:spPr>
          <a:xfrm>
            <a:off x="228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Measures of variation, also known as the spread, are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statistics define how spread out or clustered data is around the center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30" name="Google Shape;930;p5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6"/>
          <p:cNvSpPr txBox="1"/>
          <p:nvPr/>
        </p:nvSpPr>
        <p:spPr>
          <a:xfrm>
            <a:off x="4800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most common include: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range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difference between maximum and minimum values in a data set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2" name="Google Shape;932;p56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5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39" name="Google Shape;939;p5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Measures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0" name="Google Shape;940;p57"/>
          <p:cNvSpPr txBox="1"/>
          <p:nvPr/>
        </p:nvSpPr>
        <p:spPr>
          <a:xfrm>
            <a:off x="228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Measures of variation, also known as the spread, are statistics define how spread out or clustered data is around the center.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41" name="Google Shape;941;p5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7"/>
          <p:cNvSpPr txBox="1"/>
          <p:nvPr/>
        </p:nvSpPr>
        <p:spPr>
          <a:xfrm>
            <a:off x="4800600" y="1490400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interquartile range (IQR)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difference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between the third quartile and the first quartile (measures spread of middle 50% of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data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) 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3" name="Google Shape;943;p57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5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50" name="Google Shape;950;p5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Measures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51" name="Google Shape;951;p5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58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sp>
        <p:nvSpPr>
          <p:cNvPr id="953" name="Google Shape;953;p58"/>
          <p:cNvSpPr txBox="1"/>
          <p:nvPr/>
        </p:nvSpPr>
        <p:spPr>
          <a:xfrm>
            <a:off x="228600" y="1490400"/>
            <a:ext cx="8686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the box plot below, the box represents the interquartile range.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54" name="Google Shape;954;p58"/>
          <p:cNvGrpSpPr/>
          <p:nvPr/>
        </p:nvGrpSpPr>
        <p:grpSpPr>
          <a:xfrm>
            <a:off x="2514600" y="2457900"/>
            <a:ext cx="4114800" cy="1084488"/>
            <a:chOff x="4800600" y="1549800"/>
            <a:chExt cx="4114800" cy="1084488"/>
          </a:xfrm>
        </p:grpSpPr>
        <p:cxnSp>
          <p:nvCxnSpPr>
            <p:cNvPr id="955" name="Google Shape;955;p58"/>
            <p:cNvCxnSpPr/>
            <p:nvPr/>
          </p:nvCxnSpPr>
          <p:spPr>
            <a:xfrm>
              <a:off x="4800600" y="2235588"/>
              <a:ext cx="41148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stealth"/>
              <a:tailEnd len="med" w="med" type="stealth"/>
            </a:ln>
            <a:effectLst>
              <a:outerShdw blurRad="71438" rotWithShape="0" algn="bl">
                <a:srgbClr val="000000"/>
              </a:outerShdw>
            </a:effectLst>
          </p:spPr>
        </p:cxnSp>
        <p:cxnSp>
          <p:nvCxnSpPr>
            <p:cNvPr id="956" name="Google Shape;956;p58"/>
            <p:cNvCxnSpPr/>
            <p:nvPr/>
          </p:nvCxnSpPr>
          <p:spPr>
            <a:xfrm>
              <a:off x="52578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57" name="Google Shape;957;p58"/>
            <p:cNvCxnSpPr/>
            <p:nvPr/>
          </p:nvCxnSpPr>
          <p:spPr>
            <a:xfrm>
              <a:off x="57150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58" name="Google Shape;958;p58"/>
            <p:cNvCxnSpPr/>
            <p:nvPr/>
          </p:nvCxnSpPr>
          <p:spPr>
            <a:xfrm>
              <a:off x="61722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59" name="Google Shape;959;p58"/>
            <p:cNvCxnSpPr/>
            <p:nvPr/>
          </p:nvCxnSpPr>
          <p:spPr>
            <a:xfrm>
              <a:off x="66294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60" name="Google Shape;960;p58"/>
            <p:cNvCxnSpPr/>
            <p:nvPr/>
          </p:nvCxnSpPr>
          <p:spPr>
            <a:xfrm>
              <a:off x="70866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61" name="Google Shape;961;p58"/>
            <p:cNvCxnSpPr/>
            <p:nvPr/>
          </p:nvCxnSpPr>
          <p:spPr>
            <a:xfrm>
              <a:off x="75438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62" name="Google Shape;962;p58"/>
            <p:cNvCxnSpPr/>
            <p:nvPr/>
          </p:nvCxnSpPr>
          <p:spPr>
            <a:xfrm>
              <a:off x="80010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cxnSp>
          <p:nvCxnSpPr>
            <p:cNvPr id="963" name="Google Shape;963;p58"/>
            <p:cNvCxnSpPr/>
            <p:nvPr/>
          </p:nvCxnSpPr>
          <p:spPr>
            <a:xfrm>
              <a:off x="8458200" y="2235588"/>
              <a:ext cx="0" cy="1524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71438" rotWithShape="0" algn="bl">
                <a:srgbClr val="000000">
                  <a:alpha val="50000"/>
                </a:srgbClr>
              </a:outerShdw>
            </a:effectLst>
          </p:spPr>
        </p:cxnSp>
        <p:sp>
          <p:nvSpPr>
            <p:cNvPr id="964" name="Google Shape;964;p58"/>
            <p:cNvSpPr txBox="1"/>
            <p:nvPr/>
          </p:nvSpPr>
          <p:spPr>
            <a:xfrm>
              <a:off x="50292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5" name="Google Shape;965;p58"/>
            <p:cNvSpPr txBox="1"/>
            <p:nvPr/>
          </p:nvSpPr>
          <p:spPr>
            <a:xfrm>
              <a:off x="54864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6" name="Google Shape;966;p58"/>
            <p:cNvSpPr txBox="1"/>
            <p:nvPr/>
          </p:nvSpPr>
          <p:spPr>
            <a:xfrm>
              <a:off x="59436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7" name="Google Shape;967;p58"/>
            <p:cNvSpPr txBox="1"/>
            <p:nvPr/>
          </p:nvSpPr>
          <p:spPr>
            <a:xfrm>
              <a:off x="64008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8" name="Google Shape;968;p58"/>
            <p:cNvSpPr txBox="1"/>
            <p:nvPr/>
          </p:nvSpPr>
          <p:spPr>
            <a:xfrm>
              <a:off x="68580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9" name="Google Shape;969;p58"/>
            <p:cNvSpPr txBox="1"/>
            <p:nvPr/>
          </p:nvSpPr>
          <p:spPr>
            <a:xfrm>
              <a:off x="73152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0" name="Google Shape;970;p58"/>
            <p:cNvSpPr txBox="1"/>
            <p:nvPr/>
          </p:nvSpPr>
          <p:spPr>
            <a:xfrm>
              <a:off x="77724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7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1" name="Google Shape;971;p58"/>
            <p:cNvSpPr txBox="1"/>
            <p:nvPr/>
          </p:nvSpPr>
          <p:spPr>
            <a:xfrm>
              <a:off x="8229600" y="2387988"/>
              <a:ext cx="457200" cy="246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8</a:t>
              </a:r>
              <a:endPara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6172200" y="1549800"/>
              <a:ext cx="1371600" cy="457200"/>
            </a:xfrm>
            <a:prstGeom prst="rect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73" name="Google Shape;973;p58"/>
            <p:cNvCxnSpPr/>
            <p:nvPr/>
          </p:nvCxnSpPr>
          <p:spPr>
            <a:xfrm>
              <a:off x="7086600" y="1549800"/>
              <a:ext cx="0" cy="4572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4" name="Google Shape;974;p58"/>
            <p:cNvCxnSpPr>
              <a:endCxn id="972" idx="1"/>
            </p:cNvCxnSpPr>
            <p:nvPr/>
          </p:nvCxnSpPr>
          <p:spPr>
            <a:xfrm>
              <a:off x="5257800" y="1778400"/>
              <a:ext cx="9144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5" name="Google Shape;975;p58"/>
            <p:cNvCxnSpPr>
              <a:stCxn id="972" idx="3"/>
            </p:cNvCxnSpPr>
            <p:nvPr/>
          </p:nvCxnSpPr>
          <p:spPr>
            <a:xfrm>
              <a:off x="7543800" y="1778400"/>
              <a:ext cx="4572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92" name="Google Shape;392;p2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Figurative Language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93" name="Google Shape;393;p2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/>
          <p:nvPr/>
        </p:nvSpPr>
        <p:spPr>
          <a:xfrm>
            <a:off x="228600" y="1468475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Figurative language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the use of words or phrases that deviate from their literal, dictionary definition to create a more vivid, impactful, or imaginative description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5" name="Google Shape;395;p23"/>
          <p:cNvSpPr txBox="1"/>
          <p:nvPr/>
        </p:nvSpPr>
        <p:spPr>
          <a:xfrm>
            <a:off x="4800600" y="1468475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There are 4 key types: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Simile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Metaphor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Personification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Hyperbole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5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5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82" name="Google Shape;982;p5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Measures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3" name="Google Shape;983;p59"/>
          <p:cNvSpPr txBox="1"/>
          <p:nvPr/>
        </p:nvSpPr>
        <p:spPr>
          <a:xfrm>
            <a:off x="228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Measures of variation, also known as the spread, are statistics define how spread out or clustered data is around the center.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84" name="Google Shape;984;p5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59"/>
          <p:cNvSpPr txBox="1"/>
          <p:nvPr/>
        </p:nvSpPr>
        <p:spPr>
          <a:xfrm>
            <a:off x="4800600" y="1490400"/>
            <a:ext cx="4114800" cy="2955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 absolute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deviation (MAD)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measures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how spread out the data is from the mean (average)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small MAD: consistent data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larger MAD: varied data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6" name="Google Shape;986;p59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6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93" name="Google Shape;993;p6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Measures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94" name="Google Shape;994;p6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60"/>
          <p:cNvSpPr txBox="1"/>
          <p:nvPr/>
        </p:nvSpPr>
        <p:spPr>
          <a:xfrm>
            <a:off x="4800600" y="1490400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top data set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has a larger MAD, while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second data set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has a smaller MAD, as shown by the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distance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from the average (the red triangle).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6" name="Google Shape;996;p60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grpSp>
        <p:nvGrpSpPr>
          <p:cNvPr id="997" name="Google Shape;997;p60"/>
          <p:cNvGrpSpPr/>
          <p:nvPr/>
        </p:nvGrpSpPr>
        <p:grpSpPr>
          <a:xfrm>
            <a:off x="457191" y="2982078"/>
            <a:ext cx="3873673" cy="1361997"/>
            <a:chOff x="457200" y="2971963"/>
            <a:chExt cx="4114800" cy="1446779"/>
          </a:xfrm>
        </p:grpSpPr>
        <p:grpSp>
          <p:nvGrpSpPr>
            <p:cNvPr id="998" name="Google Shape;998;p60"/>
            <p:cNvGrpSpPr/>
            <p:nvPr/>
          </p:nvGrpSpPr>
          <p:grpSpPr>
            <a:xfrm>
              <a:off x="457200" y="2971963"/>
              <a:ext cx="4114800" cy="1127438"/>
              <a:chOff x="457200" y="3004000"/>
              <a:chExt cx="4114800" cy="1127438"/>
            </a:xfrm>
          </p:grpSpPr>
          <p:cxnSp>
            <p:nvCxnSpPr>
              <p:cNvPr id="999" name="Google Shape;999;p60"/>
              <p:cNvCxnSpPr/>
              <p:nvPr/>
            </p:nvCxnSpPr>
            <p:spPr>
              <a:xfrm>
                <a:off x="457200" y="3732738"/>
                <a:ext cx="4114800" cy="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stealth"/>
                <a:tailEnd len="med" w="med" type="stealth"/>
              </a:ln>
              <a:effectLst>
                <a:outerShdw blurRad="67253" rotWithShape="0" algn="bl">
                  <a:srgbClr val="000000"/>
                </a:outerShdw>
              </a:effectLst>
            </p:spPr>
          </p:cxnSp>
          <p:cxnSp>
            <p:nvCxnSpPr>
              <p:cNvPr id="1000" name="Google Shape;1000;p60"/>
              <p:cNvCxnSpPr/>
              <p:nvPr/>
            </p:nvCxnSpPr>
            <p:spPr>
              <a:xfrm>
                <a:off x="9144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1" name="Google Shape;1001;p60"/>
              <p:cNvCxnSpPr/>
              <p:nvPr/>
            </p:nvCxnSpPr>
            <p:spPr>
              <a:xfrm>
                <a:off x="13716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2" name="Google Shape;1002;p60"/>
              <p:cNvCxnSpPr/>
              <p:nvPr/>
            </p:nvCxnSpPr>
            <p:spPr>
              <a:xfrm>
                <a:off x="18288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3" name="Google Shape;1003;p60"/>
              <p:cNvCxnSpPr/>
              <p:nvPr/>
            </p:nvCxnSpPr>
            <p:spPr>
              <a:xfrm>
                <a:off x="22860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4" name="Google Shape;1004;p60"/>
              <p:cNvCxnSpPr/>
              <p:nvPr/>
            </p:nvCxnSpPr>
            <p:spPr>
              <a:xfrm>
                <a:off x="27432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5" name="Google Shape;1005;p60"/>
              <p:cNvCxnSpPr/>
              <p:nvPr/>
            </p:nvCxnSpPr>
            <p:spPr>
              <a:xfrm>
                <a:off x="32004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6" name="Google Shape;1006;p60"/>
              <p:cNvCxnSpPr/>
              <p:nvPr/>
            </p:nvCxnSpPr>
            <p:spPr>
              <a:xfrm>
                <a:off x="36576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07" name="Google Shape;1007;p60"/>
              <p:cNvCxnSpPr/>
              <p:nvPr/>
            </p:nvCxnSpPr>
            <p:spPr>
              <a:xfrm>
                <a:off x="4114800" y="3732738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008" name="Google Shape;1008;p60"/>
              <p:cNvSpPr txBox="1"/>
              <p:nvPr/>
            </p:nvSpPr>
            <p:spPr>
              <a:xfrm>
                <a:off x="6858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9" name="Google Shape;1009;p60"/>
              <p:cNvSpPr txBox="1"/>
              <p:nvPr/>
            </p:nvSpPr>
            <p:spPr>
              <a:xfrm>
                <a:off x="11430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2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0" name="Google Shape;1010;p60"/>
              <p:cNvSpPr txBox="1"/>
              <p:nvPr/>
            </p:nvSpPr>
            <p:spPr>
              <a:xfrm>
                <a:off x="16002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3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1" name="Google Shape;1011;p60"/>
              <p:cNvSpPr txBox="1"/>
              <p:nvPr/>
            </p:nvSpPr>
            <p:spPr>
              <a:xfrm>
                <a:off x="20574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4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2" name="Google Shape;1012;p60"/>
              <p:cNvSpPr txBox="1"/>
              <p:nvPr/>
            </p:nvSpPr>
            <p:spPr>
              <a:xfrm>
                <a:off x="25146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3" name="Google Shape;1013;p60"/>
              <p:cNvSpPr txBox="1"/>
              <p:nvPr/>
            </p:nvSpPr>
            <p:spPr>
              <a:xfrm>
                <a:off x="29718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6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4" name="Google Shape;1014;p60"/>
              <p:cNvSpPr txBox="1"/>
              <p:nvPr/>
            </p:nvSpPr>
            <p:spPr>
              <a:xfrm>
                <a:off x="34290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7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5" name="Google Shape;1015;p60"/>
              <p:cNvSpPr txBox="1"/>
              <p:nvPr/>
            </p:nvSpPr>
            <p:spPr>
              <a:xfrm>
                <a:off x="3886200" y="3885138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8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16" name="Google Shape;1016;p60"/>
              <p:cNvSpPr/>
              <p:nvPr/>
            </p:nvSpPr>
            <p:spPr>
              <a:xfrm>
                <a:off x="2683800" y="32242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17" name="Google Shape;1017;p60"/>
              <p:cNvSpPr/>
              <p:nvPr/>
            </p:nvSpPr>
            <p:spPr>
              <a:xfrm>
                <a:off x="2226600" y="30040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18" name="Google Shape;1018;p60"/>
              <p:cNvSpPr/>
              <p:nvPr/>
            </p:nvSpPr>
            <p:spPr>
              <a:xfrm>
                <a:off x="1769400" y="32242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19" name="Google Shape;1019;p60"/>
              <p:cNvSpPr/>
              <p:nvPr/>
            </p:nvSpPr>
            <p:spPr>
              <a:xfrm>
                <a:off x="1312200" y="3444738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0" name="Google Shape;1020;p60"/>
              <p:cNvSpPr/>
              <p:nvPr/>
            </p:nvSpPr>
            <p:spPr>
              <a:xfrm>
                <a:off x="2683800" y="3004013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1" name="Google Shape;1021;p60"/>
              <p:cNvSpPr/>
              <p:nvPr/>
            </p:nvSpPr>
            <p:spPr>
              <a:xfrm>
                <a:off x="1312200" y="3224213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2" name="Google Shape;1022;p60"/>
              <p:cNvSpPr/>
              <p:nvPr/>
            </p:nvSpPr>
            <p:spPr>
              <a:xfrm>
                <a:off x="2226600" y="3444738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3" name="Google Shape;1023;p60"/>
              <p:cNvSpPr/>
              <p:nvPr/>
            </p:nvSpPr>
            <p:spPr>
              <a:xfrm>
                <a:off x="1769400" y="3444738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4" name="Google Shape;1024;p60"/>
              <p:cNvSpPr/>
              <p:nvPr/>
            </p:nvSpPr>
            <p:spPr>
              <a:xfrm>
                <a:off x="2683800" y="3444738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5" name="Google Shape;1025;p60"/>
              <p:cNvSpPr/>
              <p:nvPr/>
            </p:nvSpPr>
            <p:spPr>
              <a:xfrm>
                <a:off x="2226600" y="32242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26" name="Google Shape;1026;p60"/>
              <p:cNvSpPr/>
              <p:nvPr/>
            </p:nvSpPr>
            <p:spPr>
              <a:xfrm rot="10800000">
                <a:off x="2102900" y="3624000"/>
                <a:ext cx="87000" cy="217500"/>
              </a:xfrm>
              <a:prstGeom prst="triangle">
                <a:avLst>
                  <a:gd fmla="val 50000" name="adj"/>
                </a:avLst>
              </a:pr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</p:grpSp>
        <p:grpSp>
          <p:nvGrpSpPr>
            <p:cNvPr id="1027" name="Google Shape;1027;p60"/>
            <p:cNvGrpSpPr/>
            <p:nvPr/>
          </p:nvGrpSpPr>
          <p:grpSpPr>
            <a:xfrm>
              <a:off x="1371600" y="4122476"/>
              <a:ext cx="1371600" cy="296266"/>
              <a:chOff x="1371600" y="4131451"/>
              <a:chExt cx="1371600" cy="296266"/>
            </a:xfrm>
          </p:grpSpPr>
          <p:cxnSp>
            <p:nvCxnSpPr>
              <p:cNvPr id="1028" name="Google Shape;1028;p60"/>
              <p:cNvCxnSpPr/>
              <p:nvPr/>
            </p:nvCxnSpPr>
            <p:spPr>
              <a:xfrm>
                <a:off x="1371600" y="4131451"/>
                <a:ext cx="0" cy="296266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9" name="Google Shape;1029;p60"/>
              <p:cNvCxnSpPr/>
              <p:nvPr/>
            </p:nvCxnSpPr>
            <p:spPr>
              <a:xfrm>
                <a:off x="1371600" y="4279683"/>
                <a:ext cx="1371600" cy="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0" name="Google Shape;1030;p60"/>
              <p:cNvCxnSpPr/>
              <p:nvPr/>
            </p:nvCxnSpPr>
            <p:spPr>
              <a:xfrm>
                <a:off x="2743200" y="4131550"/>
                <a:ext cx="0" cy="2961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31" name="Google Shape;1031;p60"/>
          <p:cNvGrpSpPr/>
          <p:nvPr/>
        </p:nvGrpSpPr>
        <p:grpSpPr>
          <a:xfrm>
            <a:off x="457191" y="1436728"/>
            <a:ext cx="3873673" cy="1370420"/>
            <a:chOff x="457200" y="1493162"/>
            <a:chExt cx="4114800" cy="1455726"/>
          </a:xfrm>
        </p:grpSpPr>
        <p:grpSp>
          <p:nvGrpSpPr>
            <p:cNvPr id="1032" name="Google Shape;1032;p60"/>
            <p:cNvGrpSpPr/>
            <p:nvPr/>
          </p:nvGrpSpPr>
          <p:grpSpPr>
            <a:xfrm>
              <a:off x="457200" y="1493162"/>
              <a:ext cx="4114800" cy="1143900"/>
              <a:chOff x="4800600" y="745200"/>
              <a:chExt cx="4114800" cy="1143900"/>
            </a:xfrm>
          </p:grpSpPr>
          <p:cxnSp>
            <p:nvCxnSpPr>
              <p:cNvPr id="1033" name="Google Shape;1033;p60"/>
              <p:cNvCxnSpPr/>
              <p:nvPr/>
            </p:nvCxnSpPr>
            <p:spPr>
              <a:xfrm>
                <a:off x="4800600" y="1490400"/>
                <a:ext cx="4114800" cy="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stealth"/>
                <a:tailEnd len="med" w="med" type="stealth"/>
              </a:ln>
              <a:effectLst>
                <a:outerShdw blurRad="67253" rotWithShape="0" algn="bl">
                  <a:srgbClr val="000000"/>
                </a:outerShdw>
              </a:effectLst>
            </p:spPr>
          </p:cxnSp>
          <p:cxnSp>
            <p:nvCxnSpPr>
              <p:cNvPr id="1034" name="Google Shape;1034;p60"/>
              <p:cNvCxnSpPr/>
              <p:nvPr/>
            </p:nvCxnSpPr>
            <p:spPr>
              <a:xfrm>
                <a:off x="52578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35" name="Google Shape;1035;p60"/>
              <p:cNvCxnSpPr/>
              <p:nvPr/>
            </p:nvCxnSpPr>
            <p:spPr>
              <a:xfrm>
                <a:off x="57150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36" name="Google Shape;1036;p60"/>
              <p:cNvCxnSpPr/>
              <p:nvPr/>
            </p:nvCxnSpPr>
            <p:spPr>
              <a:xfrm>
                <a:off x="61722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37" name="Google Shape;1037;p60"/>
              <p:cNvCxnSpPr/>
              <p:nvPr/>
            </p:nvCxnSpPr>
            <p:spPr>
              <a:xfrm>
                <a:off x="66294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38" name="Google Shape;1038;p60"/>
              <p:cNvCxnSpPr/>
              <p:nvPr/>
            </p:nvCxnSpPr>
            <p:spPr>
              <a:xfrm>
                <a:off x="70866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39" name="Google Shape;1039;p60"/>
              <p:cNvCxnSpPr/>
              <p:nvPr/>
            </p:nvCxnSpPr>
            <p:spPr>
              <a:xfrm>
                <a:off x="75438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40" name="Google Shape;1040;p60"/>
              <p:cNvCxnSpPr/>
              <p:nvPr/>
            </p:nvCxnSpPr>
            <p:spPr>
              <a:xfrm>
                <a:off x="80010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41" name="Google Shape;1041;p60"/>
              <p:cNvCxnSpPr/>
              <p:nvPr/>
            </p:nvCxnSpPr>
            <p:spPr>
              <a:xfrm>
                <a:off x="8458200" y="1490400"/>
                <a:ext cx="0" cy="152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7253" rotWithShape="0" algn="bl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042" name="Google Shape;1042;p60"/>
              <p:cNvSpPr txBox="1"/>
              <p:nvPr/>
            </p:nvSpPr>
            <p:spPr>
              <a:xfrm>
                <a:off x="50292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3" name="Google Shape;1043;p60"/>
              <p:cNvSpPr txBox="1"/>
              <p:nvPr/>
            </p:nvSpPr>
            <p:spPr>
              <a:xfrm>
                <a:off x="54864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2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4" name="Google Shape;1044;p60"/>
              <p:cNvSpPr txBox="1"/>
              <p:nvPr/>
            </p:nvSpPr>
            <p:spPr>
              <a:xfrm>
                <a:off x="59436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3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5" name="Google Shape;1045;p60"/>
              <p:cNvSpPr txBox="1"/>
              <p:nvPr/>
            </p:nvSpPr>
            <p:spPr>
              <a:xfrm>
                <a:off x="64008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4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6" name="Google Shape;1046;p60"/>
              <p:cNvSpPr txBox="1"/>
              <p:nvPr/>
            </p:nvSpPr>
            <p:spPr>
              <a:xfrm>
                <a:off x="68580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7" name="Google Shape;1047;p60"/>
              <p:cNvSpPr txBox="1"/>
              <p:nvPr/>
            </p:nvSpPr>
            <p:spPr>
              <a:xfrm>
                <a:off x="73152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6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8" name="Google Shape;1048;p60"/>
              <p:cNvSpPr txBox="1"/>
              <p:nvPr/>
            </p:nvSpPr>
            <p:spPr>
              <a:xfrm>
                <a:off x="77724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7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49" name="Google Shape;1049;p60"/>
              <p:cNvSpPr txBox="1"/>
              <p:nvPr/>
            </p:nvSpPr>
            <p:spPr>
              <a:xfrm>
                <a:off x="8229600" y="1642800"/>
                <a:ext cx="457200" cy="246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6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8</a:t>
                </a:r>
                <a:endParaRPr sz="1506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50" name="Google Shape;1050;p60"/>
              <p:cNvSpPr/>
              <p:nvPr/>
            </p:nvSpPr>
            <p:spPr>
              <a:xfrm>
                <a:off x="5198400" y="12024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1" name="Google Shape;1051;p60"/>
              <p:cNvSpPr/>
              <p:nvPr/>
            </p:nvSpPr>
            <p:spPr>
              <a:xfrm>
                <a:off x="5198400" y="9738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2" name="Google Shape;1052;p60"/>
              <p:cNvSpPr/>
              <p:nvPr/>
            </p:nvSpPr>
            <p:spPr>
              <a:xfrm>
                <a:off x="5198400" y="7452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3" name="Google Shape;1053;p60"/>
              <p:cNvSpPr/>
              <p:nvPr/>
            </p:nvSpPr>
            <p:spPr>
              <a:xfrm>
                <a:off x="5655600" y="12024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4" name="Google Shape;1054;p60"/>
              <p:cNvSpPr/>
              <p:nvPr/>
            </p:nvSpPr>
            <p:spPr>
              <a:xfrm>
                <a:off x="6112800" y="12024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5" name="Google Shape;1055;p60"/>
              <p:cNvSpPr/>
              <p:nvPr/>
            </p:nvSpPr>
            <p:spPr>
              <a:xfrm>
                <a:off x="6112800" y="9738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6" name="Google Shape;1056;p60"/>
              <p:cNvSpPr/>
              <p:nvPr/>
            </p:nvSpPr>
            <p:spPr>
              <a:xfrm>
                <a:off x="6570000" y="12024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7" name="Google Shape;1057;p60"/>
              <p:cNvSpPr/>
              <p:nvPr/>
            </p:nvSpPr>
            <p:spPr>
              <a:xfrm>
                <a:off x="7941600" y="12024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8" name="Google Shape;1058;p60"/>
              <p:cNvSpPr/>
              <p:nvPr/>
            </p:nvSpPr>
            <p:spPr>
              <a:xfrm>
                <a:off x="8398800" y="12024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  <p:sp>
            <p:nvSpPr>
              <p:cNvPr id="1059" name="Google Shape;1059;p60"/>
              <p:cNvSpPr/>
              <p:nvPr/>
            </p:nvSpPr>
            <p:spPr>
              <a:xfrm>
                <a:off x="7941600" y="973800"/>
                <a:ext cx="118800" cy="118800"/>
              </a:xfrm>
              <a:prstGeom prst="ellipse">
                <a:avLst/>
              </a:prstGeom>
              <a:solidFill>
                <a:srgbClr val="C6DED9"/>
              </a:solidFill>
              <a:ln>
                <a:noFill/>
              </a:ln>
              <a:effectLst>
                <a:outerShdw blurRad="67253" rotWithShape="0" algn="bl">
                  <a:srgbClr val="000000"/>
                </a:outerShdw>
              </a:effectLst>
            </p:spPr>
            <p:txBody>
              <a:bodyPr anchorCtr="0" anchor="ctr" bIns="86075" lIns="86075" spcFirstLastPara="1" rIns="86075" wrap="square" tIns="860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18"/>
              </a:p>
            </p:txBody>
          </p:sp>
        </p:grpSp>
        <p:sp>
          <p:nvSpPr>
            <p:cNvPr id="1060" name="Google Shape;1060;p60"/>
            <p:cNvSpPr/>
            <p:nvPr/>
          </p:nvSpPr>
          <p:spPr>
            <a:xfrm rot="10800000">
              <a:off x="2102900" y="2114649"/>
              <a:ext cx="87000" cy="217500"/>
            </a:xfrm>
            <a:prstGeom prst="triangle">
              <a:avLst>
                <a:gd fmla="val 50000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86075" lIns="86075" spcFirstLastPara="1" rIns="86075" wrap="square" tIns="860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18"/>
            </a:p>
          </p:txBody>
        </p:sp>
        <p:grpSp>
          <p:nvGrpSpPr>
            <p:cNvPr id="1061" name="Google Shape;1061;p60"/>
            <p:cNvGrpSpPr/>
            <p:nvPr/>
          </p:nvGrpSpPr>
          <p:grpSpPr>
            <a:xfrm>
              <a:off x="914429" y="2652488"/>
              <a:ext cx="3200354" cy="296400"/>
              <a:chOff x="1371600" y="4131451"/>
              <a:chExt cx="1371600" cy="296400"/>
            </a:xfrm>
          </p:grpSpPr>
          <p:cxnSp>
            <p:nvCxnSpPr>
              <p:cNvPr id="1062" name="Google Shape;1062;p60"/>
              <p:cNvCxnSpPr/>
              <p:nvPr/>
            </p:nvCxnSpPr>
            <p:spPr>
              <a:xfrm>
                <a:off x="1371600" y="4131451"/>
                <a:ext cx="0" cy="2964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3" name="Google Shape;1063;p60"/>
              <p:cNvCxnSpPr/>
              <p:nvPr/>
            </p:nvCxnSpPr>
            <p:spPr>
              <a:xfrm>
                <a:off x="1371600" y="4279683"/>
                <a:ext cx="1371600" cy="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4" name="Google Shape;1064;p60"/>
              <p:cNvCxnSpPr/>
              <p:nvPr/>
            </p:nvCxnSpPr>
            <p:spPr>
              <a:xfrm>
                <a:off x="2743200" y="4131550"/>
                <a:ext cx="0" cy="296100"/>
              </a:xfrm>
              <a:prstGeom prst="straightConnector1">
                <a:avLst/>
              </a:prstGeom>
              <a:noFill/>
              <a:ln cap="flat" cmpd="sng" w="179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6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71" name="Google Shape;1071;p6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Measures</a:t>
            </a: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61"/>
          <p:cNvSpPr txBox="1"/>
          <p:nvPr/>
        </p:nvSpPr>
        <p:spPr>
          <a:xfrm>
            <a:off x="228600" y="1490400"/>
            <a:ext cx="4114800" cy="2524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 surveyed 7 people about their heights (in) and you get this set of values: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54, 60, 60, 58, 55, 64, 62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 mean average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deviation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(MAD)?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73" name="Google Shape;1073;p6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1"/>
          <p:cNvSpPr txBox="1"/>
          <p:nvPr/>
        </p:nvSpPr>
        <p:spPr>
          <a:xfrm>
            <a:off x="4572000" y="1490400"/>
            <a:ext cx="4343400" cy="2755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 = 59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Find distances from data point to mean.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|54 − 59| = 5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|60 − 59| = 1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|60 − 59| = 1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|58 − 59| = 1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|55 − 59| = 4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|64 − 59| = 5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|62 − 59| = 3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5" name="Google Shape;1075;p61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076" name="Google Shape;1076;p61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6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6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83" name="Google Shape;1083;p6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Measures of Variation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84" name="Google Shape;1084;p62"/>
          <p:cNvSpPr txBox="1"/>
          <p:nvPr/>
        </p:nvSpPr>
        <p:spPr>
          <a:xfrm>
            <a:off x="228600" y="1490400"/>
            <a:ext cx="4114800" cy="2524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 surveyed 7 people about their heights (in) and you get this set of values: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54, 60, 60, 58, 55, 64, 62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is the mean average deviation (MAD)?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85" name="Google Shape;1085;p6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62"/>
          <p:cNvSpPr txBox="1"/>
          <p:nvPr/>
        </p:nvSpPr>
        <p:spPr>
          <a:xfrm>
            <a:off x="4572000" y="1490400"/>
            <a:ext cx="4343400" cy="30015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Find the mean of those distances:</a:t>
            </a:r>
            <a:b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total sum = 5 + 1 + 1 + 1 + 4 + 5 + 3 = 20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MAD = 20/7 ≈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2.86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 average, each person’s height is about 2.86 inches away from the mean height.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7" name="Google Shape;1087;p62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088" name="Google Shape;1088;p62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6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6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095" name="Google Shape;1095;p6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Reading Tables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6" name="Google Shape;1096;p63"/>
          <p:cNvSpPr txBox="1"/>
          <p:nvPr/>
        </p:nvSpPr>
        <p:spPr>
          <a:xfrm>
            <a:off x="228600" y="14904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Tables displays data in organized rows and columns. By using tables, it’s easy to look up exact values or compare multiple variables.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97" name="Google Shape;1097;p6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63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099" name="Google Shape;1099;p63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950" y="1461812"/>
            <a:ext cx="4242450" cy="22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6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07" name="Google Shape;1107;p6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Reading Tables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8" name="Google Shape;1108;p64"/>
          <p:cNvSpPr txBox="1"/>
          <p:nvPr/>
        </p:nvSpPr>
        <p:spPr>
          <a:xfrm>
            <a:off x="228600" y="1490400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Some questions they might ask on the SHSAT: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many more people liked orchids than roses?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fraction of the people surveyed liked forget-me-nots best?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09" name="Google Shape;1109;p6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64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111" name="Google Shape;1111;p64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950" y="1461812"/>
            <a:ext cx="4242450" cy="22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6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6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19" name="Google Shape;1119;p6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Reading Line Graphs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0" name="Google Shape;1120;p65"/>
          <p:cNvSpPr txBox="1"/>
          <p:nvPr/>
        </p:nvSpPr>
        <p:spPr>
          <a:xfrm>
            <a:off x="228600" y="1490400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Here, a line graph is used to track the average monthly rainfall (in inches) over the span of a year.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Never miss sharp changes in line graphs!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21" name="Google Shape;1121;p6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65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123" name="Google Shape;1123;p65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075" y="1168800"/>
            <a:ext cx="4324824" cy="32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6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6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31" name="Google Shape;1131;p6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Reading Line Graphs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32" name="Google Shape;1132;p66"/>
          <p:cNvSpPr txBox="1"/>
          <p:nvPr/>
        </p:nvSpPr>
        <p:spPr>
          <a:xfrm>
            <a:off x="228600" y="1490400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many inches of rain did City 1 get in July? November?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many more inches of rain did City 1 than City 2 get in December?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3" name="Google Shape;1133;p6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66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135" name="Google Shape;1135;p66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075" y="1168800"/>
            <a:ext cx="4324824" cy="32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6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6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43" name="Google Shape;1143;p6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Reading Histograms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4" name="Google Shape;1144;p67"/>
          <p:cNvSpPr txBox="1"/>
          <p:nvPr/>
        </p:nvSpPr>
        <p:spPr>
          <a:xfrm>
            <a:off x="279550" y="1490400"/>
            <a:ext cx="4814100" cy="2632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Remember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that histograms use intervals to denote values! Don’t confuse them with bar graphs.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 example, we are given the frequency of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values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for the grade intervals 0-20, 20-40, 40-60, etc.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45" name="Google Shape;1145;p6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67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147" name="Google Shape;1147;p67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5125" y="1142737"/>
            <a:ext cx="3281363" cy="3281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6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6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155" name="Google Shape;1155;p6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Reading Histograms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6" name="Google Shape;1156;p68"/>
          <p:cNvSpPr txBox="1"/>
          <p:nvPr/>
        </p:nvSpPr>
        <p:spPr>
          <a:xfrm>
            <a:off x="310600" y="1490400"/>
            <a:ext cx="47730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many more students scored in the 80-100 range than the 0-40 range?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Which range has the most values?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AutoNum type="arabicPeriod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many students took the test?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57" name="Google Shape;1157;p6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68"/>
          <p:cNvSpPr/>
          <p:nvPr/>
        </p:nvSpPr>
        <p:spPr>
          <a:xfrm>
            <a:off x="-7415158" y="4436915"/>
            <a:ext cx="16559154" cy="9153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interquartile range standard deviation</a:t>
            </a:r>
          </a:p>
        </p:txBody>
      </p:sp>
      <p:pic>
        <p:nvPicPr>
          <p:cNvPr id="1159" name="Google Shape;1159;p68" title="Screenshot 2026-04-25 at 11.1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2475" y="-1371375"/>
            <a:ext cx="7505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5125" y="1142737"/>
            <a:ext cx="3281363" cy="3281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03" name="Google Shape;403;p2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Figurative Language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04" name="Google Shape;404;p2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4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Similes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 a figure of speech that directly compares two different things to create a vivid image using the words “like” or “as.”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07" name="Google Shape;407;p24"/>
          <p:cNvSpPr txBox="1"/>
          <p:nvPr/>
        </p:nvSpPr>
        <p:spPr>
          <a:xfrm>
            <a:off x="4800600" y="1468475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Common formats: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As [adjective] as [noun]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[verb] like [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noun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]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Literature/Idioms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69"/>
          <p:cNvSpPr/>
          <p:nvPr/>
        </p:nvSpPr>
        <p:spPr>
          <a:xfrm>
            <a:off x="-228600" y="518400"/>
            <a:ext cx="9601200" cy="1477800"/>
          </a:xfrm>
          <a:prstGeom prst="rect">
            <a:avLst/>
          </a:prstGeom>
          <a:solidFill>
            <a:srgbClr val="6D2A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69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sz="9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7" name="Google Shape;1167;p69"/>
          <p:cNvSpPr/>
          <p:nvPr/>
        </p:nvSpPr>
        <p:spPr>
          <a:xfrm>
            <a:off x="-228600" y="3118800"/>
            <a:ext cx="9601200" cy="1477800"/>
          </a:xfrm>
          <a:prstGeom prst="rect">
            <a:avLst/>
          </a:prstGeom>
          <a:noFill/>
          <a:ln cap="flat" cmpd="sng" w="152400">
            <a:solidFill>
              <a:srgbClr val="6D2A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69"/>
          <p:cNvSpPr/>
          <p:nvPr/>
        </p:nvSpPr>
        <p:spPr>
          <a:xfrm>
            <a:off x="6857990" y="28290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1169" name="Google Shape;1169;p6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0" y="2829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69"/>
          <p:cNvSpPr txBox="1"/>
          <p:nvPr/>
        </p:nvSpPr>
        <p:spPr>
          <a:xfrm>
            <a:off x="228600" y="3197550"/>
            <a:ext cx="64008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Remember to come back after the 10-minute break!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1" name="Google Shape;1171;p69"/>
          <p:cNvSpPr txBox="1"/>
          <p:nvPr/>
        </p:nvSpPr>
        <p:spPr>
          <a:xfrm>
            <a:off x="2514600" y="518400"/>
            <a:ext cx="6400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Thanks for coming! Questions?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Figurative Language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15" name="Google Shape;415;p2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Similes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 figure of speech that directly compares two different things to create a vivid image using the words “like” or “as.”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7" name="Google Shape;417;p25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18" name="Google Shape;418;p25"/>
          <p:cNvSpPr txBox="1"/>
          <p:nvPr/>
        </p:nvSpPr>
        <p:spPr>
          <a:xfrm>
            <a:off x="4800600" y="1468475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Common formats: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As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as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feather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sleeps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like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log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Life is like a box of chocolates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25" name="Google Shape;425;p2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Figurative Language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26" name="Google Shape;426;p2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6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Metaphors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 figure of speech that directly compares two different things to create a vivid image WITHOUT using the words “like” or “as.”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29" name="Google Shape;429;p26"/>
          <p:cNvSpPr txBox="1"/>
          <p:nvPr/>
        </p:nvSpPr>
        <p:spPr>
          <a:xfrm>
            <a:off x="4800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Common formats: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 has a heart made out of stone</a:t>
            </a: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(he is cold)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All the world’s a stage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(implies life is a performance)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36" name="Google Shape;436;p2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Figurative Language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37" name="Google Shape;437;p2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7"/>
          <p:cNvSpPr txBox="1"/>
          <p:nvPr/>
        </p:nvSpPr>
        <p:spPr>
          <a:xfrm>
            <a:off x="228600" y="1468475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Hyperboles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are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intentional, extreme exaggerations used as a figure of speech to emphasize a point, evoke strong feelings, or create humor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9" name="Google Shape;439;p27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40" name="Google Shape;440;p27"/>
          <p:cNvSpPr txBox="1"/>
          <p:nvPr/>
        </p:nvSpPr>
        <p:spPr>
          <a:xfrm>
            <a:off x="4800600" y="1468475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Common formats: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I'm so hungry I could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eat a horse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That suitcase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weighs a ton</a:t>
            </a:r>
            <a:endParaRPr b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This coffee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is out of this world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47" name="Google Shape;447;p2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Figurative Language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48" name="Google Shape;448;p2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8"/>
          <p:cNvSpPr txBox="1"/>
          <p:nvPr/>
        </p:nvSpPr>
        <p:spPr>
          <a:xfrm>
            <a:off x="228600" y="1468475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Personification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 figure of speech used to give non-human objects human qualities, emotions, or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actions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-3183383" y="4221000"/>
            <a:ext cx="12327381" cy="903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hyperbole cynical repetition</a:t>
            </a:r>
          </a:p>
        </p:txBody>
      </p:sp>
      <p:sp>
        <p:nvSpPr>
          <p:cNvPr id="451" name="Google Shape;451;p28"/>
          <p:cNvSpPr txBox="1"/>
          <p:nvPr/>
        </p:nvSpPr>
        <p:spPr>
          <a:xfrm>
            <a:off x="4800600" y="1468475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Common formats: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stubborn door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refused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to open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My plants are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begging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for water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plants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danced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in the respite of the wind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